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00F7-416C-4598-83E5-B164276C6BDF}" type="datetimeFigureOut">
              <a:rPr lang="en-GB" smtClean="0"/>
              <a:pPr/>
              <a:t>11/04/2014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C5407-8A8F-43FE-BB9F-7F1E874D6C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00F7-416C-4598-83E5-B164276C6BDF}" type="datetimeFigureOut">
              <a:rPr lang="en-GB" smtClean="0"/>
              <a:pPr/>
              <a:t>11/04/2014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C5407-8A8F-43FE-BB9F-7F1E874D6C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00F7-416C-4598-83E5-B164276C6BDF}" type="datetimeFigureOut">
              <a:rPr lang="en-GB" smtClean="0"/>
              <a:pPr/>
              <a:t>11/04/2014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C5407-8A8F-43FE-BB9F-7F1E874D6C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00F7-416C-4598-83E5-B164276C6BDF}" type="datetimeFigureOut">
              <a:rPr lang="en-GB" smtClean="0"/>
              <a:pPr/>
              <a:t>11/04/2014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C5407-8A8F-43FE-BB9F-7F1E874D6C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00F7-416C-4598-83E5-B164276C6BDF}" type="datetimeFigureOut">
              <a:rPr lang="en-GB" smtClean="0"/>
              <a:pPr/>
              <a:t>11/04/2014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C5407-8A8F-43FE-BB9F-7F1E874D6C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00F7-416C-4598-83E5-B164276C6BDF}" type="datetimeFigureOut">
              <a:rPr lang="en-GB" smtClean="0"/>
              <a:pPr/>
              <a:t>11/04/2014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C5407-8A8F-43FE-BB9F-7F1E874D6C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00F7-416C-4598-83E5-B164276C6BDF}" type="datetimeFigureOut">
              <a:rPr lang="en-GB" smtClean="0"/>
              <a:pPr/>
              <a:t>11/04/2014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C5407-8A8F-43FE-BB9F-7F1E874D6C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00F7-416C-4598-83E5-B164276C6BDF}" type="datetimeFigureOut">
              <a:rPr lang="en-GB" smtClean="0"/>
              <a:pPr/>
              <a:t>11/04/2014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C5407-8A8F-43FE-BB9F-7F1E874D6C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00F7-416C-4598-83E5-B164276C6BDF}" type="datetimeFigureOut">
              <a:rPr lang="en-GB" smtClean="0"/>
              <a:pPr/>
              <a:t>11/04/2014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C5407-8A8F-43FE-BB9F-7F1E874D6C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00F7-416C-4598-83E5-B164276C6BDF}" type="datetimeFigureOut">
              <a:rPr lang="en-GB" smtClean="0"/>
              <a:pPr/>
              <a:t>11/04/2014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C5407-8A8F-43FE-BB9F-7F1E874D6C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400F7-416C-4598-83E5-B164276C6BDF}" type="datetimeFigureOut">
              <a:rPr lang="en-GB" smtClean="0"/>
              <a:pPr/>
              <a:t>11/04/2014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C5407-8A8F-43FE-BB9F-7F1E874D6C8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400F7-416C-4598-83E5-B164276C6BDF}" type="datetimeFigureOut">
              <a:rPr lang="en-GB" smtClean="0"/>
              <a:pPr/>
              <a:t>11/04/2014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C5407-8A8F-43FE-BB9F-7F1E874D6C8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2.bp.blogspot.com/_qkCViEK0HKg/TMZQIBF1wJI/AAAAAAAAABQ/1S6GaDsX-bQ/s1600/spectroscopy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609725"/>
            <a:ext cx="5295900" cy="524827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83568" y="836712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i="1" dirty="0" smtClean="0">
                <a:solidFill>
                  <a:schemeClr val="bg1"/>
                </a:solidFill>
              </a:rPr>
              <a:t>Spectroscopy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The study of the interaction between matter and light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332656"/>
            <a:ext cx="69127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Let’s observe the absorption of light by some chemicals in solution</a:t>
            </a:r>
          </a:p>
          <a:p>
            <a:endParaRPr lang="en-GB" sz="2000" dirty="0">
              <a:solidFill>
                <a:schemeClr val="bg1"/>
              </a:solidFill>
            </a:endParaRPr>
          </a:p>
          <a:p>
            <a:pPr marL="342900" indent="-342900">
              <a:buAutoNum type="alphaLcParenR"/>
            </a:pPr>
            <a:r>
              <a:rPr lang="en-GB" sz="2000" dirty="0" smtClean="0">
                <a:solidFill>
                  <a:schemeClr val="bg1"/>
                </a:solidFill>
              </a:rPr>
              <a:t>Potassium permanganate solution</a:t>
            </a:r>
          </a:p>
          <a:p>
            <a:pPr marL="342900" indent="-342900">
              <a:buAutoNum type="alphaLcParenR"/>
            </a:pPr>
            <a:r>
              <a:rPr lang="en-GB" sz="2000" dirty="0" smtClean="0">
                <a:solidFill>
                  <a:schemeClr val="bg1"/>
                </a:solidFill>
              </a:rPr>
              <a:t>Cobalt (II) chloride – cool and hot</a:t>
            </a:r>
          </a:p>
          <a:p>
            <a:pPr marL="342900" indent="-342900">
              <a:buAutoNum type="alphaLcParenR"/>
            </a:pPr>
            <a:endParaRPr lang="en-GB" sz="2000" dirty="0">
              <a:solidFill>
                <a:schemeClr val="bg1"/>
              </a:solidFill>
            </a:endParaRPr>
          </a:p>
          <a:p>
            <a:pPr indent="-342900"/>
            <a:r>
              <a:rPr lang="en-GB" sz="2000" dirty="0" smtClean="0">
                <a:solidFill>
                  <a:schemeClr val="bg1"/>
                </a:solidFill>
              </a:rPr>
              <a:t>What do you notice about the colour of the light absorbed compared with the colour of solution?</a:t>
            </a: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2052" name="Picture 4" descr="http://3.bp.blogspot.com/-0Bw3fmimv40/TZwTLtWEzcI/AAAAAAAACbM/5TFBCQNDxN8/s320/7+redlion13.wordpress.c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924944"/>
            <a:ext cx="3744416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476672"/>
            <a:ext cx="66247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The white light from stars can be separated out into its different wavelengths using a prism or diffraction grating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10242" name="Picture 2" descr="http://2.bp.blogspot.com/_tuRG2IjwR1g/TKJnOMvU_XI/AAAAAAAAAHQ/3mkxYdV2yBA/s1600/pris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060848"/>
            <a:ext cx="5524500" cy="5038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260648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However if you look at the spectrum from our own sun, it is not continuous, it has dark lines in it</a:t>
            </a:r>
            <a:endParaRPr lang="en-GB" sz="2400" dirty="0">
              <a:solidFill>
                <a:schemeClr val="bg1"/>
              </a:solidFill>
            </a:endParaRPr>
          </a:p>
        </p:txBody>
      </p:sp>
      <p:pic>
        <p:nvPicPr>
          <p:cNvPr id="9218" name="Picture 2" descr="http://www.harmsy.freeuk.com/images/spectru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" y="2420888"/>
            <a:ext cx="8877300" cy="186690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195736" y="4869160"/>
            <a:ext cx="56886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These are called </a:t>
            </a:r>
            <a:r>
              <a:rPr lang="en-GB" sz="3200" dirty="0" err="1" smtClean="0">
                <a:solidFill>
                  <a:schemeClr val="bg1"/>
                </a:solidFill>
              </a:rPr>
              <a:t>Fraunhofer</a:t>
            </a:r>
            <a:r>
              <a:rPr lang="en-GB" sz="3200" dirty="0" smtClean="0">
                <a:solidFill>
                  <a:schemeClr val="bg1"/>
                </a:solidFill>
              </a:rPr>
              <a:t> lines and tell us what elements are present in the sun</a:t>
            </a:r>
            <a:endParaRPr lang="en-GB" sz="3200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572000" y="1628800"/>
            <a:ext cx="1728192" cy="792088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987824" y="1628800"/>
            <a:ext cx="1368152" cy="792088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331640" y="1628800"/>
            <a:ext cx="2808312" cy="864096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763688" y="1124744"/>
            <a:ext cx="5969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Lines C, F and h are caused by hydrogen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76064" y="2060848"/>
            <a:ext cx="2079848" cy="193583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827584" y="548680"/>
            <a:ext cx="5817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>What causes these dark lines?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291952" y="2704728"/>
            <a:ext cx="648072" cy="64807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reeform 4"/>
          <p:cNvSpPr/>
          <p:nvPr/>
        </p:nvSpPr>
        <p:spPr>
          <a:xfrm rot="10800000">
            <a:off x="1691680" y="2708920"/>
            <a:ext cx="4594860" cy="432816"/>
          </a:xfrm>
          <a:custGeom>
            <a:avLst/>
            <a:gdLst>
              <a:gd name="connsiteX0" fmla="*/ 0 w 4594860"/>
              <a:gd name="connsiteY0" fmla="*/ 248412 h 432816"/>
              <a:gd name="connsiteX1" fmla="*/ 265176 w 4594860"/>
              <a:gd name="connsiteY1" fmla="*/ 47244 h 432816"/>
              <a:gd name="connsiteX2" fmla="*/ 621792 w 4594860"/>
              <a:gd name="connsiteY2" fmla="*/ 431292 h 432816"/>
              <a:gd name="connsiteX3" fmla="*/ 950976 w 4594860"/>
              <a:gd name="connsiteY3" fmla="*/ 56388 h 432816"/>
              <a:gd name="connsiteX4" fmla="*/ 1261872 w 4594860"/>
              <a:gd name="connsiteY4" fmla="*/ 358140 h 432816"/>
              <a:gd name="connsiteX5" fmla="*/ 1600200 w 4594860"/>
              <a:gd name="connsiteY5" fmla="*/ 19812 h 432816"/>
              <a:gd name="connsiteX6" fmla="*/ 1901952 w 4594860"/>
              <a:gd name="connsiteY6" fmla="*/ 348996 h 432816"/>
              <a:gd name="connsiteX7" fmla="*/ 2203704 w 4594860"/>
              <a:gd name="connsiteY7" fmla="*/ 19812 h 432816"/>
              <a:gd name="connsiteX8" fmla="*/ 2551176 w 4594860"/>
              <a:gd name="connsiteY8" fmla="*/ 330708 h 432816"/>
              <a:gd name="connsiteX9" fmla="*/ 2898648 w 4594860"/>
              <a:gd name="connsiteY9" fmla="*/ 1524 h 432816"/>
              <a:gd name="connsiteX10" fmla="*/ 3236976 w 4594860"/>
              <a:gd name="connsiteY10" fmla="*/ 321564 h 432816"/>
              <a:gd name="connsiteX11" fmla="*/ 3566160 w 4594860"/>
              <a:gd name="connsiteY11" fmla="*/ 1524 h 432816"/>
              <a:gd name="connsiteX12" fmla="*/ 3867912 w 4594860"/>
              <a:gd name="connsiteY12" fmla="*/ 312420 h 432816"/>
              <a:gd name="connsiteX13" fmla="*/ 4178808 w 4594860"/>
              <a:gd name="connsiteY13" fmla="*/ 129540 h 432816"/>
              <a:gd name="connsiteX14" fmla="*/ 4535424 w 4594860"/>
              <a:gd name="connsiteY14" fmla="*/ 102108 h 432816"/>
              <a:gd name="connsiteX15" fmla="*/ 4535424 w 4594860"/>
              <a:gd name="connsiteY15" fmla="*/ 92964 h 432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594860" h="432816">
                <a:moveTo>
                  <a:pt x="0" y="248412"/>
                </a:moveTo>
                <a:cubicBezTo>
                  <a:pt x="80772" y="132588"/>
                  <a:pt x="161544" y="16764"/>
                  <a:pt x="265176" y="47244"/>
                </a:cubicBezTo>
                <a:cubicBezTo>
                  <a:pt x="368808" y="77724"/>
                  <a:pt x="507492" y="429768"/>
                  <a:pt x="621792" y="431292"/>
                </a:cubicBezTo>
                <a:cubicBezTo>
                  <a:pt x="736092" y="432816"/>
                  <a:pt x="844296" y="68580"/>
                  <a:pt x="950976" y="56388"/>
                </a:cubicBezTo>
                <a:cubicBezTo>
                  <a:pt x="1057656" y="44196"/>
                  <a:pt x="1153668" y="364236"/>
                  <a:pt x="1261872" y="358140"/>
                </a:cubicBezTo>
                <a:cubicBezTo>
                  <a:pt x="1370076" y="352044"/>
                  <a:pt x="1493520" y="21336"/>
                  <a:pt x="1600200" y="19812"/>
                </a:cubicBezTo>
                <a:cubicBezTo>
                  <a:pt x="1706880" y="18288"/>
                  <a:pt x="1801368" y="348996"/>
                  <a:pt x="1901952" y="348996"/>
                </a:cubicBezTo>
                <a:cubicBezTo>
                  <a:pt x="2002536" y="348996"/>
                  <a:pt x="2095500" y="22860"/>
                  <a:pt x="2203704" y="19812"/>
                </a:cubicBezTo>
                <a:cubicBezTo>
                  <a:pt x="2311908" y="16764"/>
                  <a:pt x="2435352" y="333756"/>
                  <a:pt x="2551176" y="330708"/>
                </a:cubicBezTo>
                <a:cubicBezTo>
                  <a:pt x="2667000" y="327660"/>
                  <a:pt x="2784348" y="3048"/>
                  <a:pt x="2898648" y="1524"/>
                </a:cubicBezTo>
                <a:cubicBezTo>
                  <a:pt x="3012948" y="0"/>
                  <a:pt x="3125724" y="321564"/>
                  <a:pt x="3236976" y="321564"/>
                </a:cubicBezTo>
                <a:cubicBezTo>
                  <a:pt x="3348228" y="321564"/>
                  <a:pt x="3461004" y="3048"/>
                  <a:pt x="3566160" y="1524"/>
                </a:cubicBezTo>
                <a:cubicBezTo>
                  <a:pt x="3671316" y="0"/>
                  <a:pt x="3765804" y="291084"/>
                  <a:pt x="3867912" y="312420"/>
                </a:cubicBezTo>
                <a:cubicBezTo>
                  <a:pt x="3970020" y="333756"/>
                  <a:pt x="4067556" y="164592"/>
                  <a:pt x="4178808" y="129540"/>
                </a:cubicBezTo>
                <a:cubicBezTo>
                  <a:pt x="4290060" y="94488"/>
                  <a:pt x="4475988" y="108204"/>
                  <a:pt x="4535424" y="102108"/>
                </a:cubicBezTo>
                <a:cubicBezTo>
                  <a:pt x="4594860" y="96012"/>
                  <a:pt x="4565142" y="94488"/>
                  <a:pt x="4535424" y="92964"/>
                </a:cubicBezTo>
              </a:path>
            </a:pathLst>
          </a:cu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067944" y="1124744"/>
            <a:ext cx="3312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Light travelling from the Sun needs to pass through the Sun’s atmosphere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95936" y="3933056"/>
            <a:ext cx="40324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Elements present in the Sun’s atmosphere will absorb some of this light at characteristic wavelengths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619672" y="4581128"/>
            <a:ext cx="48245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3059832" y="3861048"/>
            <a:ext cx="216024" cy="1656184"/>
            <a:chOff x="3059832" y="3861048"/>
            <a:chExt cx="216024" cy="1656184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3059832" y="3861048"/>
              <a:ext cx="216024" cy="216024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275856" y="3861048"/>
              <a:ext cx="0" cy="1656184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>
            <a:off x="1475656" y="1340768"/>
            <a:ext cx="482453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 rot="12536613">
            <a:off x="-1585007" y="2993487"/>
            <a:ext cx="5116286" cy="277586"/>
          </a:xfrm>
          <a:custGeom>
            <a:avLst/>
            <a:gdLst>
              <a:gd name="connsiteX0" fmla="*/ 5116286 w 5116286"/>
              <a:gd name="connsiteY0" fmla="*/ 252186 h 277586"/>
              <a:gd name="connsiteX1" fmla="*/ 4887686 w 5116286"/>
              <a:gd name="connsiteY1" fmla="*/ 23586 h 277586"/>
              <a:gd name="connsiteX2" fmla="*/ 4572000 w 5116286"/>
              <a:gd name="connsiteY2" fmla="*/ 263072 h 277586"/>
              <a:gd name="connsiteX3" fmla="*/ 4191000 w 5116286"/>
              <a:gd name="connsiteY3" fmla="*/ 23586 h 277586"/>
              <a:gd name="connsiteX4" fmla="*/ 3788229 w 5116286"/>
              <a:gd name="connsiteY4" fmla="*/ 252186 h 277586"/>
              <a:gd name="connsiteX5" fmla="*/ 3516086 w 5116286"/>
              <a:gd name="connsiteY5" fmla="*/ 56243 h 277586"/>
              <a:gd name="connsiteX6" fmla="*/ 3189514 w 5116286"/>
              <a:gd name="connsiteY6" fmla="*/ 263072 h 277586"/>
              <a:gd name="connsiteX7" fmla="*/ 2841171 w 5116286"/>
              <a:gd name="connsiteY7" fmla="*/ 34472 h 277586"/>
              <a:gd name="connsiteX8" fmla="*/ 2416629 w 5116286"/>
              <a:gd name="connsiteY8" fmla="*/ 252186 h 277586"/>
              <a:gd name="connsiteX9" fmla="*/ 2111829 w 5116286"/>
              <a:gd name="connsiteY9" fmla="*/ 78014 h 277586"/>
              <a:gd name="connsiteX10" fmla="*/ 1763486 w 5116286"/>
              <a:gd name="connsiteY10" fmla="*/ 252186 h 277586"/>
              <a:gd name="connsiteX11" fmla="*/ 1545771 w 5116286"/>
              <a:gd name="connsiteY11" fmla="*/ 23586 h 277586"/>
              <a:gd name="connsiteX12" fmla="*/ 1088571 w 5116286"/>
              <a:gd name="connsiteY12" fmla="*/ 252186 h 277586"/>
              <a:gd name="connsiteX13" fmla="*/ 870857 w 5116286"/>
              <a:gd name="connsiteY13" fmla="*/ 1814 h 277586"/>
              <a:gd name="connsiteX14" fmla="*/ 370114 w 5116286"/>
              <a:gd name="connsiteY14" fmla="*/ 263072 h 277586"/>
              <a:gd name="connsiteX15" fmla="*/ 0 w 5116286"/>
              <a:gd name="connsiteY15" fmla="*/ 88900 h 277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6286" h="277586">
                <a:moveTo>
                  <a:pt x="5116286" y="252186"/>
                </a:moveTo>
                <a:cubicBezTo>
                  <a:pt x="5047343" y="136979"/>
                  <a:pt x="4978400" y="21772"/>
                  <a:pt x="4887686" y="23586"/>
                </a:cubicBezTo>
                <a:cubicBezTo>
                  <a:pt x="4796972" y="25400"/>
                  <a:pt x="4688114" y="263072"/>
                  <a:pt x="4572000" y="263072"/>
                </a:cubicBezTo>
                <a:cubicBezTo>
                  <a:pt x="4455886" y="263072"/>
                  <a:pt x="4321628" y="25400"/>
                  <a:pt x="4191000" y="23586"/>
                </a:cubicBezTo>
                <a:cubicBezTo>
                  <a:pt x="4060372" y="21772"/>
                  <a:pt x="3900715" y="246743"/>
                  <a:pt x="3788229" y="252186"/>
                </a:cubicBezTo>
                <a:cubicBezTo>
                  <a:pt x="3675743" y="257629"/>
                  <a:pt x="3615872" y="54429"/>
                  <a:pt x="3516086" y="56243"/>
                </a:cubicBezTo>
                <a:cubicBezTo>
                  <a:pt x="3416300" y="58057"/>
                  <a:pt x="3302000" y="266700"/>
                  <a:pt x="3189514" y="263072"/>
                </a:cubicBezTo>
                <a:cubicBezTo>
                  <a:pt x="3077028" y="259444"/>
                  <a:pt x="2969985" y="36286"/>
                  <a:pt x="2841171" y="34472"/>
                </a:cubicBezTo>
                <a:cubicBezTo>
                  <a:pt x="2712357" y="32658"/>
                  <a:pt x="2538186" y="244929"/>
                  <a:pt x="2416629" y="252186"/>
                </a:cubicBezTo>
                <a:cubicBezTo>
                  <a:pt x="2295072" y="259443"/>
                  <a:pt x="2220686" y="78014"/>
                  <a:pt x="2111829" y="78014"/>
                </a:cubicBezTo>
                <a:cubicBezTo>
                  <a:pt x="2002972" y="78014"/>
                  <a:pt x="1857829" y="261257"/>
                  <a:pt x="1763486" y="252186"/>
                </a:cubicBezTo>
                <a:cubicBezTo>
                  <a:pt x="1669143" y="243115"/>
                  <a:pt x="1658257" y="23586"/>
                  <a:pt x="1545771" y="23586"/>
                </a:cubicBezTo>
                <a:cubicBezTo>
                  <a:pt x="1433285" y="23586"/>
                  <a:pt x="1201057" y="255815"/>
                  <a:pt x="1088571" y="252186"/>
                </a:cubicBezTo>
                <a:cubicBezTo>
                  <a:pt x="976085" y="248557"/>
                  <a:pt x="990600" y="0"/>
                  <a:pt x="870857" y="1814"/>
                </a:cubicBezTo>
                <a:cubicBezTo>
                  <a:pt x="751114" y="3628"/>
                  <a:pt x="515257" y="248558"/>
                  <a:pt x="370114" y="263072"/>
                </a:cubicBezTo>
                <a:cubicBezTo>
                  <a:pt x="224971" y="277586"/>
                  <a:pt x="112485" y="183243"/>
                  <a:pt x="0" y="88900"/>
                </a:cubicBezTo>
              </a:path>
            </a:pathLst>
          </a:cu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588224" y="4365104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Ground state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44208" y="1052736"/>
            <a:ext cx="2699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Excited state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07904" y="5229200"/>
            <a:ext cx="48245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Energy from light is absorbed by an electron to move it to an excited state</a:t>
            </a:r>
            <a:endParaRPr lang="en-GB" sz="3200" dirty="0">
              <a:solidFill>
                <a:schemeClr val="bg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7740352" y="1844824"/>
            <a:ext cx="0" cy="20882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703840" y="2636912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Energy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1481E-6 L -0.00382 -0.4879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-2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noao.edu/image_gallery/images/d2/arc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19" y="188640"/>
            <a:ext cx="8316925" cy="554461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67544" y="5949280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bg1"/>
                </a:solidFill>
              </a:rPr>
              <a:t>Spectru</a:t>
            </a:r>
            <a:r>
              <a:rPr lang="en-GB" sz="3600" dirty="0">
                <a:solidFill>
                  <a:schemeClr val="bg1"/>
                </a:solidFill>
              </a:rPr>
              <a:t>m</a:t>
            </a:r>
            <a:r>
              <a:rPr lang="en-GB" sz="3600" dirty="0" smtClean="0">
                <a:solidFill>
                  <a:schemeClr val="bg1"/>
                </a:solidFill>
              </a:rPr>
              <a:t> of the cool giant star </a:t>
            </a:r>
            <a:r>
              <a:rPr lang="en-GB" sz="3600" dirty="0" err="1" smtClean="0">
                <a:solidFill>
                  <a:schemeClr val="bg1"/>
                </a:solidFill>
              </a:rPr>
              <a:t>Arcturus</a:t>
            </a:r>
            <a:endParaRPr lang="en-GB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268760"/>
            <a:ext cx="65435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solidFill>
                  <a:schemeClr val="bg1"/>
                </a:solidFill>
              </a:rPr>
              <a:t>Let’s make a spectroscope!</a:t>
            </a:r>
            <a:r>
              <a:rPr lang="en-GB" sz="4400" dirty="0" smtClean="0"/>
              <a:t>!</a:t>
            </a:r>
            <a:endParaRPr lang="en-GB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980728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View the tungsten filament lamp and the fluorescent light.  What do you notice?</a:t>
            </a:r>
            <a:endParaRPr lang="en-GB" sz="4000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://www.performing-musician.com/pm/nov07/images/SPGTLNov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429000"/>
            <a:ext cx="2444198" cy="2880320"/>
          </a:xfrm>
          <a:prstGeom prst="rect">
            <a:avLst/>
          </a:prstGeom>
          <a:noFill/>
        </p:spPr>
      </p:pic>
      <p:pic>
        <p:nvPicPr>
          <p:cNvPr id="4100" name="Picture 4" descr="http://i.dailymail.co.uk/i/pix/2008/10/09/article-1075613-02F361FB00000578-154_468x47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140968"/>
            <a:ext cx="3148171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bealecorner.org/best/measure/cf-spectrum/spectrum-9-07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36712"/>
            <a:ext cx="4762500" cy="2381250"/>
          </a:xfrm>
          <a:prstGeom prst="rect">
            <a:avLst/>
          </a:prstGeom>
          <a:noFill/>
        </p:spPr>
      </p:pic>
      <p:pic>
        <p:nvPicPr>
          <p:cNvPr id="3076" name="Picture 4" descr="http://farm5.staticflickr.com/4006/4530871092_b9b4de115c_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3429000"/>
            <a:ext cx="3960440" cy="2462387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156176" y="764704"/>
            <a:ext cx="1743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Fluorescent light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508104" y="3717032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</a:rPr>
              <a:t>Tungsten filament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6136" y="5013176"/>
            <a:ext cx="25202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Solids, like the tungsten filament here, when heated tend to give a continuous spectrum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92080" y="836712"/>
            <a:ext cx="25202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The new type of fluorescent bulb give discrete bands due to </a:t>
            </a:r>
            <a:r>
              <a:rPr lang="en-GB" sz="2000" dirty="0" err="1" smtClean="0">
                <a:solidFill>
                  <a:schemeClr val="bg1"/>
                </a:solidFill>
              </a:rPr>
              <a:t>flurorescence</a:t>
            </a:r>
            <a:r>
              <a:rPr lang="en-GB" sz="2000" dirty="0" smtClean="0">
                <a:solidFill>
                  <a:schemeClr val="bg1"/>
                </a:solidFill>
              </a:rPr>
              <a:t> of rare-earth based phosphors developed recently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1659</TotalTime>
  <Words>236</Words>
  <Application>Microsoft Office PowerPoint</Application>
  <PresentationFormat>On-screen Show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STFC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zgc38325</dc:creator>
  <cp:lastModifiedBy>Michaela Livingstone</cp:lastModifiedBy>
  <cp:revision>24</cp:revision>
  <dcterms:created xsi:type="dcterms:W3CDTF">2012-02-01T14:09:44Z</dcterms:created>
  <dcterms:modified xsi:type="dcterms:W3CDTF">2014-04-11T09:27:31Z</dcterms:modified>
</cp:coreProperties>
</file>