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0" r:id="rId4"/>
    <p:sldId id="271" r:id="rId5"/>
    <p:sldId id="262" r:id="rId6"/>
    <p:sldId id="257" r:id="rId7"/>
    <p:sldId id="277" r:id="rId8"/>
    <p:sldId id="278" r:id="rId9"/>
    <p:sldId id="273" r:id="rId10"/>
    <p:sldId id="258" r:id="rId11"/>
    <p:sldId id="279" r:id="rId12"/>
    <p:sldId id="259" r:id="rId13"/>
    <p:sldId id="263" r:id="rId14"/>
    <p:sldId id="264" r:id="rId15"/>
    <p:sldId id="274" r:id="rId16"/>
    <p:sldId id="275" r:id="rId17"/>
    <p:sldId id="265" r:id="rId18"/>
    <p:sldId id="266" r:id="rId19"/>
    <p:sldId id="270" r:id="rId20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 showGuides="1">
      <p:cViewPr>
        <p:scale>
          <a:sx n="90" d="100"/>
          <a:sy n="90" d="100"/>
        </p:scale>
        <p:origin x="-546" y="-402"/>
      </p:cViewPr>
      <p:guideLst>
        <p:guide orient="horz" pos="954"/>
        <p:guide orient="horz" pos="2300"/>
        <p:guide orient="horz" pos="2013"/>
        <p:guide orient="horz" pos="3587"/>
        <p:guide orient="horz" pos="3359"/>
        <p:guide pos="544"/>
        <p:guide pos="793"/>
        <p:guide pos="657"/>
        <p:guide pos="5217"/>
        <p:guide pos="36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A4CF-3CB2-4DDE-B77F-C34EC7EB766A}" type="datetimeFigureOut">
              <a:rPr lang="en-GB" smtClean="0"/>
              <a:pPr/>
              <a:t>29/10/2012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F4A5D-B541-4F54-9DDD-1E328B2264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36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Extension for more able students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F4A5D-B541-4F54-9DDD-1E328B2264E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464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Extension for more </a:t>
            </a:r>
            <a:r>
              <a:rPr lang="en-GB" smtClean="0"/>
              <a:t>able students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F4A5D-B541-4F54-9DDD-1E328B2264E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464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77072"/>
            <a:ext cx="7772400" cy="648071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5745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6" y="1512000"/>
            <a:ext cx="2700000" cy="4176000"/>
          </a:xfrm>
          <a:solidFill>
            <a:schemeClr val="accent1"/>
          </a:solidFill>
        </p:spPr>
        <p:txBody>
          <a:bodyPr anchor="ctr"/>
          <a:lstStyle>
            <a:lvl1pPr marL="271463" indent="-177800">
              <a:spcBef>
                <a:spcPts val="8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 marL="449263" indent="-177800">
              <a:spcBef>
                <a:spcPts val="8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marL="627063" indent="-177800">
              <a:spcBef>
                <a:spcPts val="8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marL="804863" indent="-177800">
              <a:spcBef>
                <a:spcPts val="8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marL="982663" indent="-177800">
              <a:spcBef>
                <a:spcPts val="8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52000" y="5796000"/>
            <a:ext cx="1368425" cy="211137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851275" y="1512000"/>
            <a:ext cx="4417200" cy="4176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297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806800" y="5364000"/>
            <a:ext cx="2269988" cy="324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806800" y="3240000"/>
            <a:ext cx="2269988" cy="324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863600" y="5364000"/>
            <a:ext cx="2269988" cy="324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63600" y="1512000"/>
            <a:ext cx="4608000" cy="3816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806800" y="1511999"/>
            <a:ext cx="2476800" cy="1692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806800" y="3636000"/>
            <a:ext cx="2476800" cy="1692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95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251" y="1512000"/>
            <a:ext cx="1908000" cy="3816000"/>
          </a:xfrm>
          <a:solidFill>
            <a:schemeClr val="accent1"/>
          </a:solidFill>
        </p:spPr>
        <p:txBody>
          <a:bodyPr lIns="108000" rIns="108000" anchor="ctr"/>
          <a:lstStyle>
            <a:lvl1pPr marL="93663" indent="0">
              <a:spcBef>
                <a:spcPts val="300"/>
              </a:spcBef>
              <a:spcAft>
                <a:spcPts val="600"/>
              </a:spcAft>
              <a:buFontTx/>
              <a:buNone/>
              <a:defRPr b="1">
                <a:solidFill>
                  <a:schemeClr val="bg1"/>
                </a:solidFill>
              </a:defRPr>
            </a:lvl1pPr>
            <a:lvl2pPr marL="87312" indent="0">
              <a:spcBef>
                <a:spcPts val="300"/>
              </a:spcBef>
              <a:spcAft>
                <a:spcPts val="600"/>
              </a:spcAft>
              <a:buFontTx/>
              <a:buNone/>
              <a:defRPr>
                <a:solidFill>
                  <a:schemeClr val="bg1"/>
                </a:solidFill>
              </a:defRPr>
            </a:lvl2pPr>
            <a:lvl3pPr marL="269875" indent="-182563"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3pPr>
            <a:lvl4pPr marL="446088" indent="-176213"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4pPr>
            <a:lvl5pPr marL="541338" indent="-182563"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52000" y="5364000"/>
            <a:ext cx="1800000" cy="324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863600" y="5364000"/>
            <a:ext cx="1800000" cy="324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52000" y="3240000"/>
            <a:ext cx="1800000" cy="324000"/>
          </a:xfr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63600" y="1511999"/>
            <a:ext cx="2700000" cy="3816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852000" y="1512000"/>
            <a:ext cx="2217600" cy="1692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852000" y="3635999"/>
            <a:ext cx="2217600" cy="1692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166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4001" y="810000"/>
            <a:ext cx="6120000" cy="58092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0" y="1600200"/>
            <a:ext cx="7823199" cy="41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7442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2400" b="1" kern="1200" dirty="0" smtClean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  <a:lvl2pPr marL="355600" indent="-1778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2pPr>
      <a:lvl3pPr marL="541338" indent="-185738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3pPr>
      <a:lvl4pPr marL="719138" indent="-1778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4pPr>
      <a:lvl5pPr marL="896938" indent="-177800" algn="l" defTabSz="9144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6" Type="http://schemas.microsoft.com/office/2007/relationships/media" Target="../media/media1.wmv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2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1.jpe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034540"/>
            <a:ext cx="7772400" cy="648071"/>
          </a:xfrm>
        </p:spPr>
        <p:txBody>
          <a:bodyPr/>
          <a:lstStyle/>
          <a:p>
            <a:r>
              <a:rPr lang="en-GB" dirty="0" err="1" smtClean="0"/>
              <a:t>Masterclass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-2563312" y="188640"/>
            <a:ext cx="2160240" cy="20162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b="1" dirty="0" smtClean="0">
                <a:solidFill>
                  <a:schemeClr val="tx1"/>
                </a:solidFill>
              </a:rPr>
              <a:t>Notes for use: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 smtClean="0">
                <a:solidFill>
                  <a:schemeClr val="tx1"/>
                </a:solidFill>
              </a:rPr>
              <a:t>When printing this presentation, first save as Adobe .</a:t>
            </a:r>
            <a:r>
              <a:rPr lang="en-GB" sz="1400" dirty="0" err="1" smtClean="0">
                <a:solidFill>
                  <a:schemeClr val="tx1"/>
                </a:solidFill>
              </a:rPr>
              <a:t>pdf</a:t>
            </a:r>
            <a:r>
              <a:rPr lang="en-GB" sz="1400" dirty="0" smtClean="0">
                <a:solidFill>
                  <a:schemeClr val="tx1"/>
                </a:solidFill>
              </a:rPr>
              <a:t>. Then print the </a:t>
            </a:r>
            <a:r>
              <a:rPr lang="en-GB" sz="1400" dirty="0" err="1" smtClean="0">
                <a:solidFill>
                  <a:schemeClr val="tx1"/>
                </a:solidFill>
              </a:rPr>
              <a:t>pdf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 smtClean="0">
                <a:solidFill>
                  <a:schemeClr val="tx1"/>
                </a:solidFill>
              </a:rPr>
              <a:t>This will ensure the output page fits A4.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Particle collisions</a:t>
            </a:r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ATLAS detector - </a:t>
            </a:r>
            <a:r>
              <a:rPr lang="en-GB" dirty="0" err="1" smtClean="0"/>
              <a:t>Cern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Diamond Light Source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Particle Racetracks</a:t>
            </a:r>
            <a:endParaRPr lang="en-GB" dirty="0"/>
          </a:p>
        </p:txBody>
      </p:sp>
      <p:pic>
        <p:nvPicPr>
          <p:cNvPr id="4098" name="Picture 2" descr="http://regmedia.co.uk/2007/12/11/diamond_synchrotron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4" b="14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1" r="137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62" b="276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62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Radiation</a:t>
            </a:r>
            <a:endParaRPr lang="en-GB" dirty="0"/>
          </a:p>
        </p:txBody>
      </p:sp>
      <p:pic>
        <p:nvPicPr>
          <p:cNvPr id="10" name="Picture 2" descr="http://www.frankswebspace.org.uk/ScienceAndMaths/physics/physicsGCSE/bytesize%20images/penetratingProperties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4867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92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55251" y="1512000"/>
            <a:ext cx="1908000" cy="1700976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dirty="0" smtClean="0"/>
              <a:t>How can we tell what the temperature is from space?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bigger sphere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Sea and Land Surface Temperature Radiometer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ENVISAT</a:t>
            </a:r>
            <a:endParaRPr lang="en-GB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372200" y="3645024"/>
            <a:ext cx="1908000" cy="1700976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45720" rIns="108000" bIns="45720" rtlCol="0" anchor="ctr">
            <a:normAutofit/>
          </a:bodyPr>
          <a:lstStyle>
            <a:lvl1pPr marL="93663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7312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69875" indent="-182563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6088" indent="-176213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–"/>
              <a:defRPr sz="15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1338" indent="-182563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»"/>
              <a:defRPr sz="15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 smtClean="0"/>
          </a:p>
          <a:p>
            <a:pPr algn="ctr"/>
            <a:r>
              <a:rPr lang="en-GB" dirty="0" smtClean="0"/>
              <a:t>We don’t have a big enough thermometer!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55576" y="4495512"/>
            <a:ext cx="2736304" cy="1093728"/>
          </a:xfrm>
          <a:prstGeom prst="rect">
            <a:avLst/>
          </a:prstGeom>
        </p:spPr>
        <p:txBody>
          <a:bodyPr vert="horz" lIns="0" tIns="0" rIns="0" bIns="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400" b="1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GB" i="1" dirty="0" smtClean="0"/>
              <a:t>By observing the Earth from space we can find out lot of important things</a:t>
            </a:r>
            <a:endParaRPr lang="en-GB" i="1" dirty="0"/>
          </a:p>
        </p:txBody>
      </p:sp>
      <p:pic>
        <p:nvPicPr>
          <p:cNvPr id="3080" name="Picture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2808312" cy="27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12" b="801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645024"/>
            <a:ext cx="2263109" cy="170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633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Light and colour</a:t>
            </a:r>
            <a:endParaRPr lang="en-GB" dirty="0"/>
          </a:p>
        </p:txBody>
      </p:sp>
      <p:pic>
        <p:nvPicPr>
          <p:cNvPr id="6146" name="Picture 2" descr="http://www.thenakedscientists.com/forum/index.php?action=dlattach;topic=24878.0;attach=9410;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08665"/>
            <a:ext cx="7416824" cy="446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976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Different kinds of ‘light’</a:t>
            </a:r>
            <a:endParaRPr lang="en-GB" dirty="0"/>
          </a:p>
        </p:txBody>
      </p:sp>
      <p:pic>
        <p:nvPicPr>
          <p:cNvPr id="7170" name="Picture 2" descr="http://herschel.cf.ac.uk/files/em-wave_thermometer_trans_with_celsius_v2_black_herschel_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7133"/>
            <a:ext cx="806767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900272" y="5229200"/>
            <a:ext cx="6120000" cy="580926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400" b="1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What is the science name for heat energy?</a:t>
            </a:r>
            <a:endParaRPr lang="en-GB" dirty="0"/>
          </a:p>
        </p:txBody>
      </p:sp>
      <p:pic>
        <p:nvPicPr>
          <p:cNvPr id="7172" name="Picture 4" descr="http://www.stfc.ac.uk/resources/image/jpg/hersch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8281" y="1514542"/>
            <a:ext cx="4545967" cy="364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865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Red Shift</a:t>
            </a:r>
            <a:endParaRPr lang="en-GB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900272" y="5229200"/>
            <a:ext cx="6120000" cy="580926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400" b="1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Apart from some local objects everything is red shifted – the Universe is expanding!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040" y="1340768"/>
            <a:ext cx="7163352" cy="369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2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Seeing into the past</a:t>
            </a:r>
            <a:endParaRPr lang="en-GB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900272" y="5229200"/>
            <a:ext cx="6120000" cy="58092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400" b="1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The James Webb Space Telescope</a:t>
            </a:r>
            <a:endParaRPr lang="en-GB" dirty="0"/>
          </a:p>
        </p:txBody>
      </p:sp>
      <p:pic>
        <p:nvPicPr>
          <p:cNvPr id="7" name="Picture 5" descr="http://incunabulum.co.uk/blog/wp-content/uploads/2012/08/jw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7234" y="1484784"/>
            <a:ext cx="4655046" cy="38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897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55251" y="1512000"/>
            <a:ext cx="1908000" cy="1700976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dirty="0" smtClean="0"/>
              <a:t>By what process does light from the Sun reach the Earth?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we know that gives off lots of light AND heat?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SDO</a:t>
            </a:r>
            <a:endParaRPr lang="en-GB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SOHO</a:t>
            </a:r>
            <a:endParaRPr lang="en-GB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372200" y="3645024"/>
            <a:ext cx="1908000" cy="1700976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45720" rIns="108000" bIns="45720" rtlCol="0" anchor="ctr">
            <a:normAutofit fontScale="92500"/>
          </a:bodyPr>
          <a:lstStyle>
            <a:lvl1pPr marL="93663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7312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69875" indent="-182563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6088" indent="-176213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–"/>
              <a:defRPr sz="15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1338" indent="-182563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»"/>
              <a:defRPr sz="15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 smtClean="0"/>
          </a:p>
          <a:p>
            <a:pPr algn="ctr"/>
            <a:r>
              <a:rPr lang="en-GB" dirty="0" smtClean="0"/>
              <a:t>As well as visible and infrared, what else does the Sun produce?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55576" y="4495512"/>
            <a:ext cx="2736304" cy="1093728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400" b="1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GB" i="1" dirty="0" smtClean="0"/>
              <a:t>If we use lots of different types of light we can find out more!</a:t>
            </a:r>
            <a:endParaRPr lang="en-GB" i="1" dirty="0"/>
          </a:p>
        </p:txBody>
      </p:sp>
      <p:pic>
        <p:nvPicPr>
          <p:cNvPr id="8194" name="Picture 2" descr="http://upload.wikimedia.org/wikipedia/commons/thumb/b/b4/The_Sun_by_the_Atmospheric_Imaging_Assembly_of_NASA%27s_Solar_Dynamics_Observatory_-_20100819.jpg/290px-The_Sun_by_the_Atmospheric_Imaging_Assembly_of_NASA%27s_Solar_Dynamics_Observatory_-_20100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10654"/>
            <a:ext cx="27622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www.charlesayoub.com/news/public/uploads/images/2860497683286672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1" r="500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s://str.llnl.gov/JanFeb11/images/sun1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98" b="141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584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32" grpId="0" build="p"/>
      <p:bldP spid="51" grpId="0" build="p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SOHO solar flare</a:t>
            </a:r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STEREO 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SDO – UV image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Observing the Sun?</a:t>
            </a:r>
            <a:endParaRPr lang="en-GB" dirty="0"/>
          </a:p>
        </p:txBody>
      </p:sp>
      <p:pic>
        <p:nvPicPr>
          <p:cNvPr id="9218" name="Picture 2" descr="http://www.astronomy-education.com/uploads/images/the_sun/sdo_uv_sun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68" b="80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27" b="512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blogs.discovermagazine.com/80beats/files/2009/04/stereo-sun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71" b="847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62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 could be you</a:t>
            </a:r>
            <a:endParaRPr lang="en-GB" dirty="0"/>
          </a:p>
        </p:txBody>
      </p:sp>
      <p:pic>
        <p:nvPicPr>
          <p:cNvPr id="6146" name="Picture 2" descr="http://www.stfc.ac.uk/resources/image/jpg/09EC1820ISISengine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37481"/>
            <a:ext cx="6477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08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Particle accelerator - </a:t>
            </a:r>
            <a:r>
              <a:rPr lang="en-GB" dirty="0" err="1" smtClean="0"/>
              <a:t>Daresbury</a:t>
            </a:r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MIRI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James Webb Space Telescope</a:t>
            </a:r>
            <a:endParaRPr lang="en-GB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211" y="548680"/>
            <a:ext cx="3133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incunabulum.co.uk/blog/wp-content/uploads/2012/08/jw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058" y="1484784"/>
            <a:ext cx="4655046" cy="38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http://www.stfc.ac.uk/resources/image/astra1.jpg"/>
          <p:cNvSpPr>
            <a:spLocks noChangeAspect="1" noChangeArrowheads="1"/>
          </p:cNvSpPr>
          <p:nvPr/>
        </p:nvSpPr>
        <p:spPr bwMode="auto">
          <a:xfrm>
            <a:off x="63500" y="-136525"/>
            <a:ext cx="6467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408" y="3645216"/>
            <a:ext cx="24480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1964" y="1484784"/>
            <a:ext cx="24480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39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ENVISAT image of the Gulf of Oman</a:t>
            </a:r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Central Laser Facility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European Extremely Large Telescope (ELT)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211" y="548680"/>
            <a:ext cx="3133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7" descr="http://www.stfc.ac.uk/resources/image/astra1.jpg"/>
          <p:cNvSpPr>
            <a:spLocks noChangeAspect="1" noChangeArrowheads="1"/>
          </p:cNvSpPr>
          <p:nvPr/>
        </p:nvSpPr>
        <p:spPr bwMode="auto">
          <a:xfrm>
            <a:off x="63500" y="-136525"/>
            <a:ext cx="6467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515693"/>
            <a:ext cx="2448271" cy="16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2"/>
            <a:ext cx="4680000" cy="38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AATSR image of the Gulf of Oman, showing the thermal structure of the ocean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408" y="3645024"/>
            <a:ext cx="244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64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STEM/HAADF Image of the cytoplasm of a dendritic cell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Computer Modelling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Medical Physics – Scanning and Imaging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211" y="548680"/>
            <a:ext cx="3133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7" descr="http://www.stfc.ac.uk/resources/image/astra1.jpg"/>
          <p:cNvSpPr>
            <a:spLocks noChangeAspect="1" noChangeArrowheads="1"/>
          </p:cNvSpPr>
          <p:nvPr/>
        </p:nvSpPr>
        <p:spPr bwMode="auto">
          <a:xfrm>
            <a:off x="63500" y="-136525"/>
            <a:ext cx="6467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 descr="http://www.rcuk.ac.uk/publishingimages/Lazarus320x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210" y="1484784"/>
            <a:ext cx="4680181" cy="387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cse.clrc.ac.uk/cmg/images/fronimg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408" y="1521599"/>
            <a:ext cx="2448000" cy="176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kcl.ac.uk/departmentalimages/research/corefacilities/cui/Equipment/FullImages/4ScanningTransmissionElectronMicroscopy-HighAngleAnnularDarkfieldImaging%28STEM-HAADF%29425x4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9623" y="3573016"/>
            <a:ext cx="2414785" cy="173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34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55251" y="1512000"/>
            <a:ext cx="1908000" cy="1700976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dirty="0" smtClean="0"/>
              <a:t>What is ‘stuff’ made from?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the smallest thing you can think of?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Helium Atom</a:t>
            </a:r>
            <a:endParaRPr lang="en-GB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Atoms are not as small as it gets</a:t>
            </a:r>
            <a:endParaRPr lang="en-GB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372200" y="3645024"/>
            <a:ext cx="1908000" cy="1700976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45720" rIns="108000" bIns="45720" rtlCol="0" anchor="ctr">
            <a:normAutofit fontScale="92500" lnSpcReduction="20000"/>
          </a:bodyPr>
          <a:lstStyle>
            <a:lvl1pPr marL="93663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7312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69875" indent="-182563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6088" indent="-176213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–"/>
              <a:defRPr sz="15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1338" indent="-182563" algn="l" defTabSz="914400" rtl="0" eaLnBrk="1" latinLnBrk="0" hangingPunct="1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»"/>
              <a:defRPr sz="15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pPr algn="ctr"/>
            <a:r>
              <a:rPr lang="en-GB" dirty="0" smtClean="0"/>
              <a:t>What is the charge of:</a:t>
            </a:r>
          </a:p>
          <a:p>
            <a:pPr algn="ctr"/>
            <a:r>
              <a:rPr lang="en-GB" dirty="0" smtClean="0"/>
              <a:t>A proton?</a:t>
            </a:r>
          </a:p>
          <a:p>
            <a:pPr algn="ctr"/>
            <a:r>
              <a:rPr lang="en-GB" dirty="0" smtClean="0"/>
              <a:t>A neutron?</a:t>
            </a:r>
          </a:p>
          <a:p>
            <a:pPr algn="ctr"/>
            <a:r>
              <a:rPr lang="en-GB" dirty="0" smtClean="0"/>
              <a:t>An electron?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7423"/>
            <a:ext cx="2736304" cy="2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27584" y="4720282"/>
            <a:ext cx="2736304" cy="580926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400" b="1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GB" i="1" dirty="0" smtClean="0"/>
              <a:t>Everything is made out of atoms</a:t>
            </a:r>
            <a:endParaRPr lang="en-GB" i="1" dirty="0"/>
          </a:p>
        </p:txBody>
      </p:sp>
      <p:pic>
        <p:nvPicPr>
          <p:cNvPr id="3077" name="Picture 5" descr="http://www.astro.umd.edu/%7Epeel/graphics/atom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2" b="756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aboutnuclear.org/i/the_atom/helium-anim.gif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47" b="118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23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2912344"/>
            <a:ext cx="3131935" cy="580926"/>
          </a:xfrm>
        </p:spPr>
        <p:txBody>
          <a:bodyPr/>
          <a:lstStyle/>
          <a:p>
            <a:r>
              <a:rPr lang="en-GB" dirty="0" smtClean="0"/>
              <a:t>Scale Model Activity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2563312" y="188640"/>
            <a:ext cx="2160240" cy="6669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b="1" dirty="0" smtClean="0">
                <a:solidFill>
                  <a:schemeClr val="tx1"/>
                </a:solidFill>
              </a:rPr>
              <a:t>Notes for use: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</a:rPr>
              <a:t>If you accidentally move anything on this slide go to 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Home/Slides/Reset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 smtClean="0">
                <a:solidFill>
                  <a:schemeClr val="tx1"/>
                </a:solidFill>
              </a:rPr>
              <a:t>Your picture must be the same size as the space opposite if you import it into the box. Otherwise it will resize disproportionately…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 smtClean="0">
                <a:solidFill>
                  <a:schemeClr val="tx1"/>
                </a:solidFill>
              </a:rPr>
              <a:t>Alternatively paste your picture in. Click on it and a </a:t>
            </a:r>
            <a:r>
              <a:rPr lang="en-GB" sz="1400" i="1" dirty="0" smtClean="0">
                <a:solidFill>
                  <a:schemeClr val="accent5"/>
                </a:solidFill>
              </a:rPr>
              <a:t>Picture Tools </a:t>
            </a:r>
            <a:r>
              <a:rPr lang="en-GB" sz="1400" dirty="0" smtClean="0">
                <a:solidFill>
                  <a:schemeClr val="tx1"/>
                </a:solidFill>
              </a:rPr>
              <a:t> menu appears above </a:t>
            </a:r>
            <a:r>
              <a:rPr lang="en-GB" sz="1400" i="1" dirty="0" smtClean="0">
                <a:solidFill>
                  <a:schemeClr val="accent5"/>
                </a:solidFill>
              </a:rPr>
              <a:t>Format.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i="1" dirty="0">
              <a:solidFill>
                <a:schemeClr val="accent5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 smtClean="0">
                <a:solidFill>
                  <a:schemeClr val="tx1"/>
                </a:solidFill>
              </a:rPr>
              <a:t>All the tools you will need to resize, crop and align are there.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7" name="Picture 3" descr="D:\Kyra\Desktop\Point creative\Schools\Untitled-1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23"/>
          <a:stretch/>
        </p:blipFill>
        <p:spPr bwMode="auto">
          <a:xfrm>
            <a:off x="-2510888" y="1341550"/>
            <a:ext cx="2010420" cy="95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-999460" y="1169581"/>
            <a:ext cx="242868" cy="6964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D:\Kyra\Desktop\Point creative\Schools\Untitled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445"/>
          <a:stretch/>
        </p:blipFill>
        <p:spPr bwMode="auto">
          <a:xfrm>
            <a:off x="-2422455" y="4872506"/>
            <a:ext cx="1916205" cy="26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Kyra\Desktop\Point creative\Schools\Untitled-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16982" y="6032554"/>
            <a:ext cx="1946937" cy="4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54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will happen if two electrons will be brought close to each other?</a:t>
            </a:r>
          </a:p>
          <a:p>
            <a:endParaRPr lang="en-GB" dirty="0" smtClean="0"/>
          </a:p>
          <a:p>
            <a:r>
              <a:rPr lang="en-GB" dirty="0" smtClean="0"/>
              <a:t>Why do metals conduct electricity?</a:t>
            </a:r>
          </a:p>
          <a:p>
            <a:endParaRPr lang="en-GB" dirty="0" smtClean="0"/>
          </a:p>
          <a:p>
            <a:r>
              <a:rPr lang="en-GB" dirty="0" smtClean="0"/>
              <a:t>What can happen when you brush against your car after a long journey?</a:t>
            </a:r>
          </a:p>
          <a:p>
            <a:endParaRPr lang="en-GB" dirty="0" smtClean="0"/>
          </a:p>
          <a:p>
            <a:r>
              <a:rPr lang="en-GB" dirty="0" smtClean="0"/>
              <a:t>How does this relate to particle accelerators?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Investigating electrons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2563312" y="188640"/>
            <a:ext cx="2160240" cy="6669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b="1" dirty="0" smtClean="0">
                <a:solidFill>
                  <a:schemeClr val="tx1"/>
                </a:solidFill>
              </a:rPr>
              <a:t>Notes for use: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</a:rPr>
              <a:t>If you accidentally move anything on this slide go to 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Home/Slides/Reset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 smtClean="0">
                <a:solidFill>
                  <a:schemeClr val="tx1"/>
                </a:solidFill>
              </a:rPr>
              <a:t>Your picture must be the same size as the space opposite if you import it into the box. Otherwise it will resize disproportionately…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 smtClean="0">
                <a:solidFill>
                  <a:schemeClr val="tx1"/>
                </a:solidFill>
              </a:rPr>
              <a:t>Alternatively paste your picture in. Click on it and a </a:t>
            </a:r>
            <a:r>
              <a:rPr lang="en-GB" sz="1400" i="1" dirty="0" smtClean="0">
                <a:solidFill>
                  <a:schemeClr val="accent5"/>
                </a:solidFill>
              </a:rPr>
              <a:t>Picture Tools </a:t>
            </a:r>
            <a:r>
              <a:rPr lang="en-GB" sz="1400" dirty="0" smtClean="0">
                <a:solidFill>
                  <a:schemeClr val="tx1"/>
                </a:solidFill>
              </a:rPr>
              <a:t> menu appears above </a:t>
            </a:r>
            <a:r>
              <a:rPr lang="en-GB" sz="1400" i="1" dirty="0" smtClean="0">
                <a:solidFill>
                  <a:schemeClr val="accent5"/>
                </a:solidFill>
              </a:rPr>
              <a:t>Format.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i="1" dirty="0">
              <a:solidFill>
                <a:schemeClr val="accent5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 smtClean="0">
                <a:solidFill>
                  <a:schemeClr val="tx1"/>
                </a:solidFill>
              </a:rPr>
              <a:t>All the tools you will need to resize, crop and align are there.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7" name="Picture 3" descr="D:\Kyra\Desktop\Point creative\Schools\Untitled-1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23"/>
          <a:stretch/>
        </p:blipFill>
        <p:spPr bwMode="auto">
          <a:xfrm>
            <a:off x="-2510888" y="1341550"/>
            <a:ext cx="2010420" cy="95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-999460" y="1169581"/>
            <a:ext cx="242868" cy="6964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D:\Kyra\Desktop\Point creative\Schools\Untitled-4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445"/>
          <a:stretch/>
        </p:blipFill>
        <p:spPr bwMode="auto">
          <a:xfrm>
            <a:off x="-2422455" y="4872506"/>
            <a:ext cx="1916205" cy="26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Kyra\Desktop\Point creative\Schools\Untitled-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16982" y="6032554"/>
            <a:ext cx="1946937" cy="4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vdg3 final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886249" y="1866007"/>
            <a:ext cx="4502175" cy="337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dirty="0" smtClean="0"/>
              <a:t>The ATLAS detector at  CERN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get even smaller?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2563312" y="188640"/>
            <a:ext cx="2160240" cy="6669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b="1" dirty="0" smtClean="0">
                <a:solidFill>
                  <a:schemeClr val="tx1"/>
                </a:solidFill>
              </a:rPr>
              <a:t>Notes for use: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</a:rPr>
              <a:t>If you accidentally move anything on this slide go to 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Home/Slides/Reset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 smtClean="0">
                <a:solidFill>
                  <a:schemeClr val="tx1"/>
                </a:solidFill>
              </a:rPr>
              <a:t>Your picture must be the same size as the space opposite if you import it into the box. Otherwise it will resize disproportionately…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 smtClean="0">
                <a:solidFill>
                  <a:schemeClr val="tx1"/>
                </a:solidFill>
              </a:rPr>
              <a:t>Alternatively paste your picture in. Click on it and a </a:t>
            </a:r>
            <a:r>
              <a:rPr lang="en-GB" sz="1400" i="1" dirty="0" smtClean="0">
                <a:solidFill>
                  <a:schemeClr val="accent5"/>
                </a:solidFill>
              </a:rPr>
              <a:t>Picture Tools </a:t>
            </a:r>
            <a:r>
              <a:rPr lang="en-GB" sz="1400" dirty="0" smtClean="0">
                <a:solidFill>
                  <a:schemeClr val="tx1"/>
                </a:solidFill>
              </a:rPr>
              <a:t> menu appears above </a:t>
            </a:r>
            <a:r>
              <a:rPr lang="en-GB" sz="1400" i="1" dirty="0" smtClean="0">
                <a:solidFill>
                  <a:schemeClr val="accent5"/>
                </a:solidFill>
              </a:rPr>
              <a:t>Format.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i="1" dirty="0">
              <a:solidFill>
                <a:schemeClr val="accent5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 smtClean="0">
                <a:solidFill>
                  <a:schemeClr val="tx1"/>
                </a:solidFill>
              </a:rPr>
              <a:t>All the tools you will need to resize, crop and align are there.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7" name="Picture 3" descr="D:\Kyra\Desktop\Point creative\Schools\Untitled-1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23"/>
          <a:stretch/>
        </p:blipFill>
        <p:spPr bwMode="auto">
          <a:xfrm>
            <a:off x="-2510888" y="1341550"/>
            <a:ext cx="2010420" cy="95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-999460" y="1169581"/>
            <a:ext cx="242868" cy="6964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D:\Kyra\Desktop\Point creative\Schools\Untitled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445"/>
          <a:stretch/>
        </p:blipFill>
        <p:spPr bwMode="auto">
          <a:xfrm>
            <a:off x="-2422455" y="4872506"/>
            <a:ext cx="1916205" cy="26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Kyra\Desktop\Point creative\Schools\Untitled-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16982" y="6032554"/>
            <a:ext cx="1946937" cy="4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ucl.ac.uk/news/news-articles/1210/atla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60324"/>
            <a:ext cx="3810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112" y="1512000"/>
            <a:ext cx="2700000" cy="4176000"/>
          </a:xfrm>
        </p:spPr>
        <p:txBody>
          <a:bodyPr/>
          <a:lstStyle/>
          <a:p>
            <a:r>
              <a:rPr lang="en-GB" dirty="0" smtClean="0"/>
              <a:t>Super STEM </a:t>
            </a:r>
            <a:r>
              <a:rPr lang="en-GB" dirty="0"/>
              <a:t>(Scanning Transmission Electron </a:t>
            </a:r>
            <a:r>
              <a:rPr lang="en-GB" dirty="0" smtClean="0"/>
              <a:t>Microscope) at </a:t>
            </a:r>
            <a:r>
              <a:rPr lang="en-GB" dirty="0" err="1" smtClean="0"/>
              <a:t>Daresbury</a:t>
            </a:r>
            <a:r>
              <a:rPr lang="en-GB" dirty="0" smtClean="0"/>
              <a:t>.</a:t>
            </a:r>
          </a:p>
          <a:p>
            <a:r>
              <a:rPr lang="en-GB" dirty="0" smtClean="0"/>
              <a:t>Uses a fine beam of electrons to analyse samples.</a:t>
            </a:r>
          </a:p>
          <a:p>
            <a:r>
              <a:rPr lang="en-GB" dirty="0" smtClean="0"/>
              <a:t>Can be used to observe how nanotechnology interacts with biological matter.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Imaging the smallest things possible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2563312" y="188640"/>
            <a:ext cx="2160240" cy="6669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b="1" dirty="0" smtClean="0">
                <a:solidFill>
                  <a:schemeClr val="tx1"/>
                </a:solidFill>
              </a:rPr>
              <a:t>Notes for use: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</a:rPr>
              <a:t>If you accidentally move anything on this slide go to 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Home/Slides/Reset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 smtClean="0">
                <a:solidFill>
                  <a:schemeClr val="tx1"/>
                </a:solidFill>
              </a:rPr>
              <a:t>Your picture must be the same size as the space opposite if you import it into the box. Otherwise it will resize disproportionately…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 smtClean="0">
                <a:solidFill>
                  <a:schemeClr val="tx1"/>
                </a:solidFill>
              </a:rPr>
              <a:t>Alternatively paste your picture in. Click on it and a </a:t>
            </a:r>
            <a:r>
              <a:rPr lang="en-GB" sz="1400" i="1" dirty="0" smtClean="0">
                <a:solidFill>
                  <a:schemeClr val="accent5"/>
                </a:solidFill>
              </a:rPr>
              <a:t>Picture Tools </a:t>
            </a:r>
            <a:r>
              <a:rPr lang="en-GB" sz="1400" dirty="0" smtClean="0">
                <a:solidFill>
                  <a:schemeClr val="tx1"/>
                </a:solidFill>
              </a:rPr>
              <a:t> menu appears above </a:t>
            </a:r>
            <a:r>
              <a:rPr lang="en-GB" sz="1400" i="1" dirty="0" smtClean="0">
                <a:solidFill>
                  <a:schemeClr val="accent5"/>
                </a:solidFill>
              </a:rPr>
              <a:t>Format.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i="1" dirty="0">
              <a:solidFill>
                <a:schemeClr val="accent5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 smtClean="0">
                <a:solidFill>
                  <a:schemeClr val="tx1"/>
                </a:solidFill>
              </a:rPr>
              <a:t>All the tools you will need to resize, crop and align are there.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7" name="Picture 3" descr="D:\Kyra\Desktop\Point creative\Schools\Untitled-1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23"/>
          <a:stretch/>
        </p:blipFill>
        <p:spPr bwMode="auto">
          <a:xfrm>
            <a:off x="-2510888" y="1341550"/>
            <a:ext cx="2010420" cy="95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-999460" y="1169581"/>
            <a:ext cx="242868" cy="6964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D:\Kyra\Desktop\Point creative\Schools\Untitled-4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445"/>
          <a:stretch/>
        </p:blipFill>
        <p:spPr bwMode="auto">
          <a:xfrm>
            <a:off x="-2422455" y="4872506"/>
            <a:ext cx="1916205" cy="26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Kyra\Desktop\Point creative\Schools\Untitled-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16982" y="6032554"/>
            <a:ext cx="1946937" cy="4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uperSTEM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17794"/>
            <a:ext cx="2376264" cy="415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http://www.kcl.ac.uk/departmentalimages/research/corefacilities/cui/Equipment/FullImages/4ScanningTransmissionElectronMicroscopy-HighAngleAnnularDarkfieldImaging%28STEM-HAADF%29425x4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623" y="1517794"/>
            <a:ext cx="2057481" cy="147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engineering.leeds.ac.uk/images/160x107/News/graphenerippl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622" y="3645024"/>
            <a:ext cx="2057481" cy="137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3450622" y="3105000"/>
            <a:ext cx="2057481" cy="324000"/>
          </a:xfrm>
        </p:spPr>
        <p:txBody>
          <a:bodyPr/>
          <a:lstStyle/>
          <a:p>
            <a:r>
              <a:rPr lang="en-GB" dirty="0"/>
              <a:t>STEM/HAADF Image of the cytoplasm of a </a:t>
            </a:r>
            <a:r>
              <a:rPr lang="en-GB" dirty="0" smtClean="0"/>
              <a:t>cell</a:t>
            </a:r>
            <a:endParaRPr lang="en-GB" dirty="0"/>
          </a:p>
        </p:txBody>
      </p:sp>
      <p:sp>
        <p:nvSpPr>
          <p:cNvPr id="17" name="Text Placeholder 29"/>
          <p:cNvSpPr txBox="1">
            <a:spLocks/>
          </p:cNvSpPr>
          <p:nvPr/>
        </p:nvSpPr>
        <p:spPr>
          <a:xfrm>
            <a:off x="3491881" y="5157192"/>
            <a:ext cx="2016224" cy="3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9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5600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9138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STEM/HAADF Image of </a:t>
            </a:r>
            <a:r>
              <a:rPr lang="en-GB" dirty="0" err="1" smtClean="0"/>
              <a:t>graphene</a:t>
            </a:r>
            <a:r>
              <a:rPr lang="en-GB" dirty="0" smtClean="0"/>
              <a:t> ripples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124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lore Universe - Masterclass">
  <a:themeElements>
    <a:clrScheme name="Explore Your Univers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476B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Explore Universe - Masterclass</Template>
  <TotalTime>2826</TotalTime>
  <Words>472</Words>
  <Application>Microsoft Office PowerPoint</Application>
  <PresentationFormat>On-screen Show (4:3)</PresentationFormat>
  <Paragraphs>119</Paragraphs>
  <Slides>19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Explore Universe - Masterclass</vt:lpstr>
      <vt:lpstr>Masterclass</vt:lpstr>
      <vt:lpstr>Slide 2</vt:lpstr>
      <vt:lpstr>Slide 3</vt:lpstr>
      <vt:lpstr>Slide 4</vt:lpstr>
      <vt:lpstr>What is the smallest thing you can think of?</vt:lpstr>
      <vt:lpstr>Scale Model Activity</vt:lpstr>
      <vt:lpstr>Investigating electrons</vt:lpstr>
      <vt:lpstr>How can we get even smaller?</vt:lpstr>
      <vt:lpstr>Imaging the smallest things possible</vt:lpstr>
      <vt:lpstr>Particle Racetracks</vt:lpstr>
      <vt:lpstr>Radiation</vt:lpstr>
      <vt:lpstr>A bigger sphere</vt:lpstr>
      <vt:lpstr>Light and colour</vt:lpstr>
      <vt:lpstr>Different kinds of ‘light’</vt:lpstr>
      <vt:lpstr>Red Shift</vt:lpstr>
      <vt:lpstr>Seeing into the past</vt:lpstr>
      <vt:lpstr>What do we know that gives off lots of light AND heat?</vt:lpstr>
      <vt:lpstr>Observing the Sun?</vt:lpstr>
      <vt:lpstr>It could be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KS3 School Session</dc:title>
  <dc:creator>Andy</dc:creator>
  <cp:lastModifiedBy> </cp:lastModifiedBy>
  <cp:revision>28</cp:revision>
  <cp:lastPrinted>2012-09-21T06:55:49Z</cp:lastPrinted>
  <dcterms:created xsi:type="dcterms:W3CDTF">2012-10-08T12:12:25Z</dcterms:created>
  <dcterms:modified xsi:type="dcterms:W3CDTF">2012-10-29T17:17:23Z</dcterms:modified>
</cp:coreProperties>
</file>