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2"/>
  </p:notesMasterIdLst>
  <p:sldIdLst>
    <p:sldId id="258" r:id="rId3"/>
    <p:sldId id="260" r:id="rId4"/>
    <p:sldId id="261" r:id="rId5"/>
    <p:sldId id="267" r:id="rId6"/>
    <p:sldId id="269" r:id="rId7"/>
    <p:sldId id="268" r:id="rId8"/>
    <p:sldId id="270" r:id="rId9"/>
    <p:sldId id="263" r:id="rId10"/>
    <p:sldId id="266" r:id="rId11"/>
  </p:sldIdLst>
  <p:sldSz cx="10460038" cy="756126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E3284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E3284A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84A"/>
    <a:srgbClr val="EF6820"/>
    <a:srgbClr val="9FAA00"/>
    <a:srgbClr val="5C705E"/>
    <a:srgbClr val="00AFAD"/>
    <a:srgbClr val="00B1EA"/>
    <a:srgbClr val="856FB3"/>
    <a:srgbClr val="D6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6" autoAdjust="0"/>
    <p:restoredTop sz="94457" autoAdjust="0"/>
  </p:normalViewPr>
  <p:slideViewPr>
    <p:cSldViewPr>
      <p:cViewPr varScale="1">
        <p:scale>
          <a:sx n="101" d="100"/>
          <a:sy n="101" d="100"/>
        </p:scale>
        <p:origin x="-666" y="-42"/>
      </p:cViewPr>
      <p:guideLst>
        <p:guide orient="horz" pos="2381"/>
        <p:guide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A1EED-BBB7-4C16-B405-A33B7AB8E3B8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744538"/>
            <a:ext cx="51498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0A84-7838-48BA-91EE-F6160850A0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2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A0A84-7838-48BA-91EE-F6160850A0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79388"/>
            <a:ext cx="10558463" cy="792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8FBD3-981A-4AE4-8CD0-B36E74797EA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3619500"/>
            <a:ext cx="6923087" cy="688975"/>
          </a:xfr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724525"/>
            <a:ext cx="8362950" cy="5365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9" name="Picture 20" descr="OU_masterlogo_colour_29m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467" y="180231"/>
            <a:ext cx="1008112" cy="69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3AB2A7-2CD7-4214-B8EA-5A2DDACC60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93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1763713"/>
            <a:ext cx="2352675" cy="3379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63713"/>
            <a:ext cx="6905625" cy="3379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63912A-6588-4A6A-936A-1D48D559D2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838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5" y="2349500"/>
            <a:ext cx="8891588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450" y="4284663"/>
            <a:ext cx="73231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ACCE72-2FE2-47FD-8FEA-8141236A14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65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564DB3-1A54-4876-A678-54B7B03E4A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10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363D3D-CE1D-4131-A7B2-DDD9777EC4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116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4068763"/>
            <a:ext cx="462915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41CD8E-EBC5-416B-9E9A-10F2CE402B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83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100178-F59A-4581-8B5A-5AC0669A22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255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234434-A307-4E2C-8B05-E638178BB7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254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074B9C-D805-470E-8532-E18D45EA0E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609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A1CA5E-2B0C-473D-BD21-6134C44040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951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7E25EC-5ED2-4E64-8F43-91253804DE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461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9EFA56-5AA9-4A58-9A15-493D6D0F56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7663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6C0E0-870C-4BCC-BE38-F59A5B3930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9079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3313" y="2719388"/>
            <a:ext cx="2352675" cy="173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19388"/>
            <a:ext cx="6905625" cy="173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34CC34-A007-4CE2-80B3-513C5DB286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03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4859338"/>
            <a:ext cx="889158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3205163"/>
            <a:ext cx="889158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8768C9-306E-48D9-A7B0-FAD565691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495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838" y="2733675"/>
            <a:ext cx="4629150" cy="240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05CE81-D635-4471-B7A9-6A2B636D05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28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3213"/>
            <a:ext cx="94154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692275"/>
            <a:ext cx="46228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8" y="2397125"/>
            <a:ext cx="46228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3363" y="1692275"/>
            <a:ext cx="46243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3363" y="2397125"/>
            <a:ext cx="4624387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DDA0D-6E61-49E4-A426-B547F606C1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544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19AA21-878F-4DE5-93ED-E479F80EC7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599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55FE80-7020-4098-BC46-B87EC704BA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798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01625"/>
            <a:ext cx="3441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400" y="301625"/>
            <a:ext cx="5848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582738"/>
            <a:ext cx="34417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004EBE-F08B-4CAC-98A5-E84B322D30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250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63" y="5292725"/>
            <a:ext cx="62769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9463" y="676275"/>
            <a:ext cx="62769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9463" y="5918200"/>
            <a:ext cx="62769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E4A33-7784-4C0C-B124-9C7772521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18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79388"/>
            <a:ext cx="10558463" cy="792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63713"/>
            <a:ext cx="94107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dirty="0" smtClean="0"/>
              <a:t>Title in colour - Arial 48pt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733675"/>
            <a:ext cx="94107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Tabbed text information in black with bullet - Arial 28pt</a:t>
            </a:r>
          </a:p>
          <a:p>
            <a:pPr lvl="1"/>
            <a:r>
              <a:rPr lang="en-GB" altLang="en-US" smtClean="0"/>
              <a:t>Bullet point should be in the same colour as heading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>
              <a:defRPr sz="11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100">
                <a:solidFill>
                  <a:schemeClr val="tx1"/>
                </a:solidFill>
              </a:defRPr>
            </a:lvl1pPr>
          </a:lstStyle>
          <a:p>
            <a:fld id="{7E6FA63E-07D7-4D6B-9848-C4DC14B6CCF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9" name="Picture 20" descr="OU_masterlogo_colour_29mm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32" y="177165"/>
            <a:ext cx="1008112" cy="69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00B0F0"/>
          </a:solidFill>
          <a:latin typeface="+mj-lt"/>
          <a:ea typeface="+mj-ea"/>
          <a:cs typeface="+mj-cs"/>
        </a:defRPr>
      </a:lvl1pPr>
      <a:lvl2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2pPr>
      <a:lvl3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3pPr>
      <a:lvl4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4pPr>
      <a:lvl5pPr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5pPr>
      <a:lvl6pPr marL="4572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6pPr>
      <a:lvl7pPr marL="9144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7pPr>
      <a:lvl8pPr marL="13716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8pPr>
      <a:lvl9pPr marL="1828800" algn="l" defTabSz="796925" rtl="0" eaLnBrk="1" fontAlgn="base" hangingPunct="1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9pPr>
    </p:titleStyle>
    <p:bodyStyle>
      <a:lvl1pPr marL="298450" indent="-298450" algn="l" defTabSz="796925" rtl="0" eaLnBrk="1" fontAlgn="base" hangingPunct="1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1" fontAlgn="base" hangingPunct="1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19388"/>
            <a:ext cx="94107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Divider title in black - Arial 50pt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068763"/>
            <a:ext cx="94107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Subheading in black - Arial 20pt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3463" y="6884988"/>
            <a:ext cx="33131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>
              <a:defRPr sz="11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94588" y="6884988"/>
            <a:ext cx="2443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>
              <a:defRPr sz="1100">
                <a:solidFill>
                  <a:schemeClr val="tx1"/>
                </a:solidFill>
              </a:defRPr>
            </a:lvl1pPr>
          </a:lstStyle>
          <a:p>
            <a:fld id="{B260BBD9-2D40-496B-B109-68ECDCA0E76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51207" name="Picture 7" descr="OU_masterlogo_colour_19m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395288"/>
            <a:ext cx="11811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298450" indent="-298450" algn="l" defTabSz="796925" rtl="0" fontAlgn="base">
        <a:spcBef>
          <a:spcPct val="20000"/>
        </a:spcBef>
        <a:spcAft>
          <a:spcPct val="0"/>
        </a:spcAft>
        <a:buClr>
          <a:srgbClr val="9FAA00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993775" indent="-196850" algn="l" defTabSz="796925" rtl="0" fontAlgn="base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i.esa.int/rosetta/" TargetMode="External"/><Relationship Id="rId2" Type="http://schemas.openxmlformats.org/officeDocument/2006/relationships/hyperlink" Target="http://www.rosetta.ac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619500"/>
            <a:ext cx="6923087" cy="1311318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Rosetta – Unlocking the Secrets of the Solar System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5724525"/>
            <a:ext cx="8362950" cy="1003541"/>
          </a:xfrm>
        </p:spPr>
        <p:txBody>
          <a:bodyPr/>
          <a:lstStyle/>
          <a:p>
            <a:r>
              <a:rPr lang="en-GB" dirty="0" smtClean="0"/>
              <a:t>Dr Ross </a:t>
            </a:r>
            <a:r>
              <a:rPr lang="en-GB" dirty="0" smtClean="0"/>
              <a:t>Burgon, Department of Physical </a:t>
            </a:r>
            <a:r>
              <a:rPr lang="en-GB" dirty="0" smtClean="0"/>
              <a:t>Sciences, The Open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4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75" y="689758"/>
            <a:ext cx="9410700" cy="811212"/>
          </a:xfrm>
        </p:spPr>
        <p:txBody>
          <a:bodyPr/>
          <a:lstStyle/>
          <a:p>
            <a:r>
              <a:rPr lang="en-GB" dirty="0" smtClean="0"/>
              <a:t>Rosetta - Introduction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89459" y="2988543"/>
            <a:ext cx="100811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First </a:t>
            </a:r>
            <a:r>
              <a:rPr lang="en-GB" sz="2400" dirty="0"/>
              <a:t>spacecraft to orbit a comet’s </a:t>
            </a:r>
            <a:r>
              <a:rPr lang="en-GB" sz="2400" dirty="0" smtClean="0"/>
              <a:t>nucleus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First </a:t>
            </a:r>
            <a:r>
              <a:rPr lang="en-GB" sz="2400" dirty="0"/>
              <a:t>spacecraft to fly alongside a comet as it heads towards the inner Solar </a:t>
            </a:r>
            <a:r>
              <a:rPr lang="en-GB" sz="2400" dirty="0" smtClean="0"/>
              <a:t>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First spacecraft </a:t>
            </a:r>
            <a:r>
              <a:rPr lang="en-GB" sz="2400" dirty="0"/>
              <a:t>to examine from close proximity how a frozen comet is transformed by the warmth of the </a:t>
            </a:r>
            <a:r>
              <a:rPr lang="en-GB" sz="2400" dirty="0" smtClean="0"/>
              <a:t>Sun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</a:t>
            </a:r>
            <a:r>
              <a:rPr lang="en-GB" sz="2400" dirty="0" smtClean="0"/>
              <a:t>irst </a:t>
            </a:r>
            <a:r>
              <a:rPr lang="en-GB" sz="2400" dirty="0"/>
              <a:t>controlled touchdown on a comet </a:t>
            </a:r>
            <a:r>
              <a:rPr lang="en-GB" sz="2400" dirty="0" smtClean="0"/>
              <a:t>nucleus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First </a:t>
            </a:r>
            <a:r>
              <a:rPr lang="en-GB" sz="2400" dirty="0"/>
              <a:t>images from a comet’s surface and make the first in situ analysis to find out what it is made </a:t>
            </a:r>
            <a:r>
              <a:rPr lang="en-GB" sz="2400" dirty="0" smtClean="0"/>
              <a:t>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</a:t>
            </a:r>
            <a:r>
              <a:rPr lang="en-GB" sz="2400" dirty="0" smtClean="0"/>
              <a:t>irst </a:t>
            </a:r>
            <a:r>
              <a:rPr lang="en-GB" sz="2400" dirty="0"/>
              <a:t>European close encounter with </a:t>
            </a:r>
            <a:r>
              <a:rPr lang="en-GB" sz="2400" dirty="0" smtClean="0"/>
              <a:t>asteroids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First spacecraft </a:t>
            </a:r>
            <a:r>
              <a:rPr lang="en-GB" sz="2400" dirty="0"/>
              <a:t>ever to fly close to Jupiter’s orbit using solar cells as its main power </a:t>
            </a:r>
            <a:r>
              <a:rPr lang="en-GB" sz="2400" dirty="0" smtClean="0"/>
              <a:t>source</a:t>
            </a:r>
            <a:endParaRPr lang="en-GB" sz="2400" dirty="0"/>
          </a:p>
        </p:txBody>
      </p:sp>
      <p:pic>
        <p:nvPicPr>
          <p:cNvPr id="7172" name="Picture 4" descr="http://lpce.cnrs-orleans.fr/www_axes_scient/img/env/ro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31" y="1836415"/>
            <a:ext cx="1728192" cy="8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it/4/46/Logo-E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53" y="1836415"/>
            <a:ext cx="2177999" cy="8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3475" y="689758"/>
            <a:ext cx="9410700" cy="811212"/>
          </a:xfrm>
        </p:spPr>
        <p:txBody>
          <a:bodyPr/>
          <a:lstStyle/>
          <a:p>
            <a:r>
              <a:rPr lang="en-GB" dirty="0" smtClean="0"/>
              <a:t>Rosetta - Science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81547" y="1548383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 help understand the origin and evolution of the solar system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9" y="2700511"/>
            <a:ext cx="8371885" cy="47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03" y="3996655"/>
            <a:ext cx="2530401" cy="16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99" y="5508824"/>
            <a:ext cx="2545810" cy="19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03" y="2700511"/>
            <a:ext cx="2538106" cy="16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5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3475" y="685927"/>
            <a:ext cx="9410700" cy="818875"/>
          </a:xfrm>
        </p:spPr>
        <p:txBody>
          <a:bodyPr/>
          <a:lstStyle/>
          <a:p>
            <a:r>
              <a:rPr lang="en-GB" dirty="0" smtClean="0"/>
              <a:t>Rosetta – Spacecraft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9" y="1620391"/>
            <a:ext cx="509193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11" y="3780631"/>
            <a:ext cx="509193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60" y="5436815"/>
            <a:ext cx="4896544" cy="240065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GB" sz="2400" dirty="0" smtClean="0"/>
              <a:t>Rosetta stats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2.8 x 2.1 x 2.0 m (main body)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32 m solar arrays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3,000kg mass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11 instruments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33580" y="1610084"/>
            <a:ext cx="5194051" cy="240065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Philae stats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85 x 85 x 60 cm (main body)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100kg mass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10 instruments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041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33475" y="685927"/>
            <a:ext cx="9410700" cy="8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>
            <a:lvl1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+mj-lt"/>
                <a:ea typeface="+mj-ea"/>
                <a:cs typeface="+mj-cs"/>
              </a:defRPr>
            </a:lvl1pPr>
            <a:lvl2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2pPr>
            <a:lvl3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3pPr>
            <a:lvl4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4pPr>
            <a:lvl5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5pPr>
            <a:lvl6pPr marL="4572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6pPr>
            <a:lvl7pPr marL="9144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7pPr>
            <a:lvl8pPr marL="13716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8pPr>
            <a:lvl9pPr marL="18288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00B0F0"/>
                </a:solidFill>
              </a:rPr>
              <a:t>Rosetta – In the UK</a:t>
            </a:r>
            <a:endParaRPr lang="en-GB" kern="0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42" y="1620391"/>
            <a:ext cx="743796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467" y="1836415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Academia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Industry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Government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Educators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5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63" y="2700511"/>
            <a:ext cx="3896541" cy="234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33475" y="685927"/>
            <a:ext cx="9410700" cy="8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>
            <a:lvl1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+mj-lt"/>
                <a:ea typeface="+mj-ea"/>
                <a:cs typeface="+mj-cs"/>
              </a:defRPr>
            </a:lvl1pPr>
            <a:lvl2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2pPr>
            <a:lvl3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3pPr>
            <a:lvl4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4pPr>
            <a:lvl5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5pPr>
            <a:lvl6pPr marL="4572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6pPr>
            <a:lvl7pPr marL="9144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7pPr>
            <a:lvl8pPr marL="13716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8pPr>
            <a:lvl9pPr marL="18288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00B0F0"/>
                </a:solidFill>
              </a:rPr>
              <a:t>Rosetta – Mission</a:t>
            </a:r>
            <a:endParaRPr lang="en-GB" kern="0" dirty="0">
              <a:solidFill>
                <a:srgbClr val="00B0F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9" y="1620392"/>
            <a:ext cx="5739118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77" y="1620392"/>
            <a:ext cx="1368152" cy="1568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83" y="4585739"/>
            <a:ext cx="2880319" cy="279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63" y="1628799"/>
            <a:ext cx="2956939" cy="2956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7"/>
          <a:stretch/>
        </p:blipFill>
        <p:spPr bwMode="auto">
          <a:xfrm>
            <a:off x="8110339" y="4585738"/>
            <a:ext cx="2127663" cy="279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3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33475" y="685927"/>
            <a:ext cx="9410700" cy="81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>
            <a:lvl1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+mj-lt"/>
                <a:ea typeface="+mj-ea"/>
                <a:cs typeface="+mj-cs"/>
              </a:defRPr>
            </a:lvl1pPr>
            <a:lvl2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2pPr>
            <a:lvl3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3pPr>
            <a:lvl4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4pPr>
            <a:lvl5pPr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5pPr>
            <a:lvl6pPr marL="4572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6pPr>
            <a:lvl7pPr marL="9144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7pPr>
            <a:lvl8pPr marL="13716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8pPr>
            <a:lvl9pPr marL="1828800" algn="l" defTabSz="796925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9FAA00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00B0F0"/>
                </a:solidFill>
              </a:rPr>
              <a:t>Rosetta – </a:t>
            </a:r>
            <a:r>
              <a:rPr lang="en-GB" kern="0" dirty="0">
                <a:solidFill>
                  <a:srgbClr val="00B0F0"/>
                </a:solidFill>
              </a:rPr>
              <a:t>w</a:t>
            </a:r>
            <a:r>
              <a:rPr lang="en-GB" kern="0" dirty="0" smtClean="0">
                <a:solidFill>
                  <a:srgbClr val="00B0F0"/>
                </a:solidFill>
              </a:rPr>
              <a:t>hat’s happening next?</a:t>
            </a:r>
            <a:endParaRPr lang="en-GB" kern="0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15" y="1585122"/>
            <a:ext cx="5998865" cy="57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65923" y="169239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http://</a:t>
            </a:r>
            <a:r>
              <a:rPr lang="en-GB" sz="2400" dirty="0" smtClean="0"/>
              <a:t>rosetta.jpl.nasa.gov/sites/default/files/rosetta_info/index.html </a:t>
            </a:r>
            <a:endParaRPr lang="en-GB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9" b="22700"/>
          <a:stretch/>
        </p:blipFill>
        <p:spPr bwMode="auto">
          <a:xfrm>
            <a:off x="72008" y="1585122"/>
            <a:ext cx="4293915" cy="263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215201"/>
            <a:ext cx="4293915" cy="314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459" y="1703432"/>
            <a:ext cx="1401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14 July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14032" y="4356695"/>
            <a:ext cx="1679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 August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2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8" t="7800" r="6309" b="-1871"/>
          <a:stretch/>
        </p:blipFill>
        <p:spPr bwMode="auto">
          <a:xfrm>
            <a:off x="-11013" y="-179809"/>
            <a:ext cx="11812004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467" y="324247"/>
            <a:ext cx="33037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www.rosetta.ac.uk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I find out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733675"/>
            <a:ext cx="9410700" cy="3096422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www.rosetta.ac.uk</a:t>
            </a:r>
            <a:endParaRPr lang="en-GB" dirty="0" smtClean="0"/>
          </a:p>
          <a:p>
            <a:r>
              <a:rPr lang="en-GB" dirty="0">
                <a:hlinkClick r:id="rId3"/>
              </a:rPr>
              <a:t>http://sci.esa.int/rosetta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Twitter </a:t>
            </a:r>
          </a:p>
          <a:p>
            <a:pPr lvl="1"/>
            <a:r>
              <a:rPr lang="en-GB" dirty="0" smtClean="0"/>
              <a:t>@</a:t>
            </a:r>
            <a:r>
              <a:rPr lang="en-GB" dirty="0" err="1" smtClean="0"/>
              <a:t>RosettaInTheUK</a:t>
            </a:r>
            <a:endParaRPr lang="en-GB" dirty="0" smtClean="0"/>
          </a:p>
          <a:p>
            <a:pPr lvl="1"/>
            <a:r>
              <a:rPr lang="en-GB" dirty="0" smtClean="0"/>
              <a:t>@</a:t>
            </a:r>
            <a:r>
              <a:rPr lang="en-GB" dirty="0" err="1" smtClean="0"/>
              <a:t>ESA_Rosetta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062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 PowerPoint">
  <a:themeElements>
    <a:clrScheme name="OU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U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0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1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2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000" b="0" i="0" u="none" strike="noStrike" cap="none" normalizeH="0" baseline="0" smtClean="0">
            <a:ln>
              <a:noFill/>
            </a:ln>
            <a:solidFill>
              <a:srgbClr val="E3284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92C9EB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7E1F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7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8">
        <a:dk1>
          <a:srgbClr val="000000"/>
        </a:dk1>
        <a:lt1>
          <a:srgbClr val="78003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EAA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9">
        <a:dk1>
          <a:srgbClr val="000000"/>
        </a:dk1>
        <a:lt1>
          <a:srgbClr val="002E6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7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0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1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2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CFC28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4DD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5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 PowerPoint</Template>
  <TotalTime>6468</TotalTime>
  <Words>213</Words>
  <Application>Microsoft Office PowerPoint</Application>
  <PresentationFormat>Custom</PresentationFormat>
  <Paragraphs>48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OU PowerPoint</vt:lpstr>
      <vt:lpstr>Divider</vt:lpstr>
      <vt:lpstr>Rosetta – Unlocking the Secrets of the Solar System</vt:lpstr>
      <vt:lpstr>Rosetta - Introduction</vt:lpstr>
      <vt:lpstr>Rosetta - Science</vt:lpstr>
      <vt:lpstr>Rosetta – Spacecraft</vt:lpstr>
      <vt:lpstr>PowerPoint Presentation</vt:lpstr>
      <vt:lpstr>PowerPoint Presentation</vt:lpstr>
      <vt:lpstr>PowerPoint Presentation</vt:lpstr>
      <vt:lpstr>PowerPoint Presentation</vt:lpstr>
      <vt:lpstr>How can I find out more?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Ross Burgon</dc:creator>
  <cp:lastModifiedBy>Ross Burgon</cp:lastModifiedBy>
  <cp:revision>49</cp:revision>
  <cp:lastPrinted>2014-07-10T09:07:42Z</cp:lastPrinted>
  <dcterms:created xsi:type="dcterms:W3CDTF">2014-04-30T08:34:37Z</dcterms:created>
  <dcterms:modified xsi:type="dcterms:W3CDTF">2014-08-21T17:17:06Z</dcterms:modified>
</cp:coreProperties>
</file>