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69" autoAdjust="0"/>
  </p:normalViewPr>
  <p:slideViewPr>
    <p:cSldViewPr showGuides="1">
      <p:cViewPr>
        <p:scale>
          <a:sx n="75" d="100"/>
          <a:sy n="75" d="100"/>
        </p:scale>
        <p:origin x="-1224" y="-24"/>
      </p:cViewPr>
      <p:guideLst>
        <p:guide orient="horz" pos="954"/>
        <p:guide orient="horz" pos="2300"/>
        <p:guide orient="horz" pos="2013"/>
        <p:guide orient="horz" pos="3587"/>
        <p:guide orient="horz" pos="3359"/>
        <p:guide pos="544"/>
        <p:guide pos="793"/>
        <p:guide pos="657"/>
        <p:guide pos="5217"/>
        <p:guide pos="36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78CDFEB-FBA9-4D30-A6B3-0201699B5E3E}" type="datetimeFigureOut">
              <a:rPr lang="en-GB" smtClean="0"/>
              <a:t>22/07/2013</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6BA5D08D-EEFA-49CC-AD2B-B3B19805CC92}" type="slidenum">
              <a:rPr lang="en-GB" smtClean="0"/>
              <a:t>‹#›</a:t>
            </a:fld>
            <a:endParaRPr lang="en-GB"/>
          </a:p>
        </p:txBody>
      </p:sp>
    </p:spTree>
    <p:extLst>
      <p:ext uri="{BB962C8B-B14F-4D97-AF65-F5344CB8AC3E}">
        <p14:creationId xmlns:p14="http://schemas.microsoft.com/office/powerpoint/2010/main" val="353820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UK has led the way in DNA breakthroughs since the very beginning of DNA research.  So how did we work out what DNA looked like?</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2</a:t>
            </a:fld>
            <a:endParaRPr lang="en-GB"/>
          </a:p>
        </p:txBody>
      </p:sp>
    </p:spTree>
    <p:extLst>
      <p:ext uri="{BB962C8B-B14F-4D97-AF65-F5344CB8AC3E}">
        <p14:creationId xmlns:p14="http://schemas.microsoft.com/office/powerpoint/2010/main" val="183804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the same</a:t>
            </a:r>
            <a:r>
              <a:rPr lang="en-GB" baseline="0" dirty="0" smtClean="0"/>
              <a:t> approach was used with DNA, the helix itself </a:t>
            </a:r>
            <a:r>
              <a:rPr lang="en-GB" baseline="0" dirty="0" smtClean="0"/>
              <a:t>has a similar structure to a </a:t>
            </a:r>
            <a:r>
              <a:rPr lang="en-GB" baseline="0" dirty="0" smtClean="0"/>
              <a:t>spring (which is basically a complex diffraction grating).  We can demonstrate this by using the spring from a biro.  If you shine a laser through the biro you should get the same kind of </a:t>
            </a:r>
            <a:r>
              <a:rPr lang="en-GB" baseline="0" dirty="0" err="1" smtClean="0"/>
              <a:t>diiffraction</a:t>
            </a:r>
            <a:r>
              <a:rPr lang="en-GB" baseline="0" dirty="0" smtClean="0"/>
              <a:t> pattern as was obtained in photo 51.  By looking at the spacing you can understand the size of the ‘gaps’, and by looking at the angle of the ‘cross shape’ you can work out what the slope of the spiral is. </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11</a:t>
            </a:fld>
            <a:endParaRPr lang="en-GB"/>
          </a:p>
        </p:txBody>
      </p:sp>
    </p:spTree>
    <p:extLst>
      <p:ext uri="{BB962C8B-B14F-4D97-AF65-F5344CB8AC3E}">
        <p14:creationId xmlns:p14="http://schemas.microsoft.com/office/powerpoint/2010/main" val="66581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should get a pattern like this!</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12</a:t>
            </a:fld>
            <a:endParaRPr lang="en-GB"/>
          </a:p>
        </p:txBody>
      </p:sp>
    </p:spTree>
    <p:extLst>
      <p:ext uri="{BB962C8B-B14F-4D97-AF65-F5344CB8AC3E}">
        <p14:creationId xmlns:p14="http://schemas.microsoft.com/office/powerpoint/2010/main" val="127542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course, DNA is much smaller than the </a:t>
            </a:r>
            <a:r>
              <a:rPr lang="en-GB" dirty="0" err="1" smtClean="0"/>
              <a:t>spacings</a:t>
            </a:r>
            <a:r>
              <a:rPr lang="en-GB" baseline="0" dirty="0" smtClean="0"/>
              <a:t> in the biro spring and so visible light would not work to get the results.  What we end up using is much shorter wavelength </a:t>
            </a:r>
            <a:r>
              <a:rPr lang="en-GB" baseline="0" dirty="0" err="1" smtClean="0"/>
              <a:t>Xray</a:t>
            </a:r>
            <a:r>
              <a:rPr lang="en-GB" baseline="0" dirty="0" smtClean="0"/>
              <a:t> radiation produced from facilities like STFC’s Diamond Light Source above.  For more info on Diamond Light Source and </a:t>
            </a:r>
            <a:r>
              <a:rPr lang="en-GB" baseline="0" dirty="0" err="1" smtClean="0"/>
              <a:t>Xray</a:t>
            </a:r>
            <a:r>
              <a:rPr lang="en-GB" baseline="0" smtClean="0"/>
              <a:t> crystallography go here: http://www.stfc.ac.uk/2396.aspx</a:t>
            </a:r>
          </a:p>
          <a:p>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13</a:t>
            </a:fld>
            <a:endParaRPr lang="en-GB"/>
          </a:p>
        </p:txBody>
      </p:sp>
    </p:spTree>
    <p:extLst>
      <p:ext uri="{BB962C8B-B14F-4D97-AF65-F5344CB8AC3E}">
        <p14:creationId xmlns:p14="http://schemas.microsoft.com/office/powerpoint/2010/main" val="164094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Rosalind Franklin and Raymond Gosling used the above picture (photo 51 – above) to work out the shape and size of DNA in 1952.  The above picture is of Rosalind Franklin.  However, picture</a:t>
            </a:r>
            <a:r>
              <a:rPr lang="en-GB" baseline="0" dirty="0" smtClean="0"/>
              <a:t> 51 does not really look like a strand of DNA – so what are we seeing?</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3</a:t>
            </a:fld>
            <a:endParaRPr lang="en-GB"/>
          </a:p>
        </p:txBody>
      </p:sp>
    </p:spTree>
    <p:extLst>
      <p:ext uri="{BB962C8B-B14F-4D97-AF65-F5344CB8AC3E}">
        <p14:creationId xmlns:p14="http://schemas.microsoft.com/office/powerpoint/2010/main" val="76350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 to unlocking the structure of DNA came from a</a:t>
            </a:r>
            <a:r>
              <a:rPr lang="en-GB" baseline="0" dirty="0" smtClean="0"/>
              <a:t> light effect called diffraction, which we can demonstrate really nicely here (see handbook for information on how to </a:t>
            </a:r>
            <a:r>
              <a:rPr lang="en-GB" baseline="0" dirty="0" smtClean="0"/>
              <a:t>do </a:t>
            </a:r>
            <a:r>
              <a:rPr lang="en-GB" baseline="0" dirty="0" smtClean="0"/>
              <a:t>the diffraction grating demo).</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4</a:t>
            </a:fld>
            <a:endParaRPr lang="en-GB"/>
          </a:p>
        </p:txBody>
      </p:sp>
    </p:spTree>
    <p:extLst>
      <p:ext uri="{BB962C8B-B14F-4D97-AF65-F5344CB8AC3E}">
        <p14:creationId xmlns:p14="http://schemas.microsoft.com/office/powerpoint/2010/main" val="315920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Light</a:t>
            </a:r>
            <a:r>
              <a:rPr lang="en-GB" baseline="0" dirty="0" smtClean="0"/>
              <a:t> travels as waves, but to simplify the situation in these animations we are going to represent the wave as a straight line.</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5</a:t>
            </a:fld>
            <a:endParaRPr lang="en-GB"/>
          </a:p>
        </p:txBody>
      </p:sp>
    </p:spTree>
    <p:extLst>
      <p:ext uri="{BB962C8B-B14F-4D97-AF65-F5344CB8AC3E}">
        <p14:creationId xmlns:p14="http://schemas.microsoft.com/office/powerpoint/2010/main" val="38310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the light passes through the gaps it is ‘bent’ around the gaps (if the gaps are similar in size to the wavelength of the light).</a:t>
            </a:r>
            <a:r>
              <a:rPr lang="en-GB" baseline="0" dirty="0" smtClean="0"/>
              <a:t>  As a result, on the screen you will get light from different rays (and different parts of the gaps) hitting the screen either in phase (so a crest with a crest, or trough with a trough) or out of phase (crest and a trough).</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6</a:t>
            </a:fld>
            <a:endParaRPr lang="en-GB"/>
          </a:p>
        </p:txBody>
      </p:sp>
    </p:spTree>
    <p:extLst>
      <p:ext uri="{BB962C8B-B14F-4D97-AF65-F5344CB8AC3E}">
        <p14:creationId xmlns:p14="http://schemas.microsoft.com/office/powerpoint/2010/main" val="202607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light rays arrive in phases, then they will add together (or constructively interfere) to produce a really bright spot.  Think of it as adding the amplitude</a:t>
            </a:r>
            <a:r>
              <a:rPr lang="en-GB" baseline="0" dirty="0" smtClean="0"/>
              <a:t>s of the two waves together – if they are in phase you get a HUGE amplitude so a bright spot.</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7</a:t>
            </a:fld>
            <a:endParaRPr lang="en-GB"/>
          </a:p>
        </p:txBody>
      </p:sp>
    </p:spTree>
    <p:extLst>
      <p:ext uri="{BB962C8B-B14F-4D97-AF65-F5344CB8AC3E}">
        <p14:creationId xmlns:p14="http://schemas.microsoft.com/office/powerpoint/2010/main" val="30697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a:t>
            </a:r>
            <a:r>
              <a:rPr lang="en-GB" baseline="0" dirty="0" smtClean="0"/>
              <a:t> rays arrive out of phase (technically we say they have a phase difference of 180 degrees), then you have a trough </a:t>
            </a:r>
            <a:r>
              <a:rPr lang="en-GB" baseline="0" dirty="0" smtClean="0"/>
              <a:t>and </a:t>
            </a:r>
            <a:r>
              <a:rPr lang="en-GB" baseline="0" dirty="0" smtClean="0"/>
              <a:t>a peak adding together to give a net result of no amplitude – so you get a dark spot (of no light).</a:t>
            </a:r>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8</a:t>
            </a:fld>
            <a:endParaRPr lang="en-GB"/>
          </a:p>
        </p:txBody>
      </p:sp>
    </p:spTree>
    <p:extLst>
      <p:ext uri="{BB962C8B-B14F-4D97-AF65-F5344CB8AC3E}">
        <p14:creationId xmlns:p14="http://schemas.microsoft.com/office/powerpoint/2010/main" val="324653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9</a:t>
            </a:fld>
            <a:endParaRPr lang="en-GB"/>
          </a:p>
        </p:txBody>
      </p:sp>
    </p:spTree>
    <p:extLst>
      <p:ext uri="{BB962C8B-B14F-4D97-AF65-F5344CB8AC3E}">
        <p14:creationId xmlns:p14="http://schemas.microsoft.com/office/powerpoint/2010/main" val="229294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5D08D-EEFA-49CC-AD2B-B3B19805CC92}" type="slidenum">
              <a:rPr lang="en-GB" smtClean="0"/>
              <a:t>10</a:t>
            </a:fld>
            <a:endParaRPr lang="en-GB"/>
          </a:p>
        </p:txBody>
      </p:sp>
    </p:spTree>
    <p:extLst>
      <p:ext uri="{BB962C8B-B14F-4D97-AF65-F5344CB8AC3E}">
        <p14:creationId xmlns:p14="http://schemas.microsoft.com/office/powerpoint/2010/main" val="3377975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7072"/>
            <a:ext cx="7772400" cy="648071"/>
          </a:xfrm>
        </p:spPr>
        <p:txBody>
          <a:bodyPr>
            <a:normAutofit/>
          </a:bodyPr>
          <a:lstStyle>
            <a:lvl1pPr algn="ctr">
              <a:defRPr sz="2400" b="1">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25745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imag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6" y="1512000"/>
            <a:ext cx="2700000" cy="4176000"/>
          </a:xfrm>
          <a:solidFill>
            <a:schemeClr val="accent1"/>
          </a:solidFill>
        </p:spPr>
        <p:txBody>
          <a:bodyPr anchor="ctr"/>
          <a:lstStyle>
            <a:lvl1pPr marL="271463" indent="-177800">
              <a:spcBef>
                <a:spcPts val="800"/>
              </a:spcBef>
              <a:spcAft>
                <a:spcPts val="600"/>
              </a:spcAft>
              <a:defRPr>
                <a:solidFill>
                  <a:schemeClr val="bg1"/>
                </a:solidFill>
              </a:defRPr>
            </a:lvl1pPr>
            <a:lvl2pPr marL="449263" indent="-177800">
              <a:spcBef>
                <a:spcPts val="800"/>
              </a:spcBef>
              <a:spcAft>
                <a:spcPts val="600"/>
              </a:spcAft>
              <a:defRPr>
                <a:solidFill>
                  <a:schemeClr val="bg1"/>
                </a:solidFill>
              </a:defRPr>
            </a:lvl2pPr>
            <a:lvl3pPr marL="627063" indent="-177800">
              <a:spcBef>
                <a:spcPts val="800"/>
              </a:spcBef>
              <a:spcAft>
                <a:spcPts val="600"/>
              </a:spcAft>
              <a:defRPr>
                <a:solidFill>
                  <a:schemeClr val="bg1"/>
                </a:solidFill>
              </a:defRPr>
            </a:lvl3pPr>
            <a:lvl4pPr marL="804863" indent="-177800">
              <a:spcBef>
                <a:spcPts val="800"/>
              </a:spcBef>
              <a:spcAft>
                <a:spcPts val="600"/>
              </a:spcAft>
              <a:defRPr>
                <a:solidFill>
                  <a:schemeClr val="bg1"/>
                </a:solidFill>
              </a:defRPr>
            </a:lvl4pPr>
            <a:lvl5pPr marL="982663" indent="-177800">
              <a:spcBef>
                <a:spcPts val="800"/>
              </a:spcBef>
              <a:spcAft>
                <a:spcPts val="600"/>
              </a:spcAf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0"/>
          </p:nvPr>
        </p:nvSpPr>
        <p:spPr>
          <a:xfrm>
            <a:off x="3852000" y="5796000"/>
            <a:ext cx="1368425" cy="211137"/>
          </a:xfrm>
        </p:spPr>
        <p:txBody>
          <a:bodyPr lIns="0" tIns="0" rIns="0" bIns="0">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8"/>
          <p:cNvSpPr>
            <a:spLocks noGrp="1"/>
          </p:cNvSpPr>
          <p:nvPr>
            <p:ph type="title"/>
          </p:nvPr>
        </p:nvSpPr>
        <p:spPr/>
        <p:txBody>
          <a:bodyPr/>
          <a:lstStyle/>
          <a:p>
            <a:r>
              <a:rPr lang="en-US" smtClean="0"/>
              <a:t>Click to edit Master title style</a:t>
            </a:r>
            <a:endParaRPr lang="en-GB"/>
          </a:p>
        </p:txBody>
      </p:sp>
      <p:sp>
        <p:nvSpPr>
          <p:cNvPr id="10" name="Picture Placeholder 9"/>
          <p:cNvSpPr>
            <a:spLocks noGrp="1"/>
          </p:cNvSpPr>
          <p:nvPr>
            <p:ph type="pic" sz="quarter" idx="11"/>
          </p:nvPr>
        </p:nvSpPr>
        <p:spPr>
          <a:xfrm>
            <a:off x="3851275" y="1512000"/>
            <a:ext cx="4417200" cy="4176000"/>
          </a:xfrm>
          <a:solidFill>
            <a:schemeClr val="bg1">
              <a:lumMod val="95000"/>
            </a:schemeClr>
          </a:solidFill>
        </p:spPr>
        <p:txBody>
          <a:bodyPr/>
          <a:lstStyle/>
          <a:p>
            <a:r>
              <a:rPr lang="en-US" smtClean="0"/>
              <a:t>Click icon to add picture</a:t>
            </a:r>
            <a:endParaRPr lang="en-GB"/>
          </a:p>
        </p:txBody>
      </p:sp>
    </p:spTree>
    <p:extLst>
      <p:ext uri="{BB962C8B-B14F-4D97-AF65-F5344CB8AC3E}">
        <p14:creationId xmlns:p14="http://schemas.microsoft.com/office/powerpoint/2010/main" val="4062973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806800" y="5364000"/>
            <a:ext cx="2269988" cy="324000"/>
          </a:xfrm>
        </p:spPr>
        <p:txBody>
          <a:bodyPr lIns="0" tIns="0" rIns="0" bIns="0" anchor="ctr">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7"/>
          <p:cNvSpPr>
            <a:spLocks noGrp="1"/>
          </p:cNvSpPr>
          <p:nvPr>
            <p:ph type="body" sz="quarter" idx="11"/>
          </p:nvPr>
        </p:nvSpPr>
        <p:spPr>
          <a:xfrm>
            <a:off x="5806800" y="3240000"/>
            <a:ext cx="2269988" cy="324000"/>
          </a:xfrm>
        </p:spPr>
        <p:txBody>
          <a:bodyPr lIns="0" tIns="0" rIns="0" bIns="0" anchor="ctr">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7"/>
          <p:cNvSpPr>
            <a:spLocks noGrp="1"/>
          </p:cNvSpPr>
          <p:nvPr>
            <p:ph type="body" sz="quarter" idx="12"/>
          </p:nvPr>
        </p:nvSpPr>
        <p:spPr>
          <a:xfrm>
            <a:off x="863600" y="5364000"/>
            <a:ext cx="2269988" cy="324000"/>
          </a:xfrm>
        </p:spPr>
        <p:txBody>
          <a:bodyPr lIns="0" tIns="0" rIns="0" bIns="0" anchor="ctr">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3" name="Picture Placeholder 2"/>
          <p:cNvSpPr>
            <a:spLocks noGrp="1"/>
          </p:cNvSpPr>
          <p:nvPr>
            <p:ph type="pic" sz="quarter" idx="13"/>
          </p:nvPr>
        </p:nvSpPr>
        <p:spPr>
          <a:xfrm>
            <a:off x="863600" y="1512000"/>
            <a:ext cx="4608000" cy="3816000"/>
          </a:xfrm>
          <a:solidFill>
            <a:schemeClr val="bg1">
              <a:lumMod val="95000"/>
            </a:schemeClr>
          </a:solidFill>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5806800" y="1511999"/>
            <a:ext cx="2476800" cy="1692000"/>
          </a:xfrm>
          <a:solidFill>
            <a:schemeClr val="bg1">
              <a:lumMod val="95000"/>
            </a:schemeClr>
          </a:solidFill>
        </p:spPr>
        <p:txBody>
          <a:bodyPr/>
          <a:lstStyle/>
          <a:p>
            <a:r>
              <a:rPr lang="en-US" smtClean="0"/>
              <a:t>Click icon to add picture</a:t>
            </a:r>
            <a:endParaRPr lang="en-GB"/>
          </a:p>
        </p:txBody>
      </p:sp>
      <p:sp>
        <p:nvSpPr>
          <p:cNvPr id="10" name="Picture Placeholder 8"/>
          <p:cNvSpPr>
            <a:spLocks noGrp="1"/>
          </p:cNvSpPr>
          <p:nvPr>
            <p:ph type="pic" sz="quarter" idx="15"/>
          </p:nvPr>
        </p:nvSpPr>
        <p:spPr>
          <a:xfrm>
            <a:off x="5806800" y="3636000"/>
            <a:ext cx="2476800" cy="1692000"/>
          </a:xfrm>
          <a:solidFill>
            <a:schemeClr val="bg1">
              <a:lumMod val="95000"/>
            </a:schemeClr>
          </a:solidFill>
        </p:spPr>
        <p:txBody>
          <a:bodyPr/>
          <a:lstStyle/>
          <a:p>
            <a:r>
              <a:rPr lang="en-US" smtClean="0"/>
              <a:t>Click icon to add picture</a:t>
            </a:r>
            <a:endParaRPr lang="en-GB"/>
          </a:p>
        </p:txBody>
      </p:sp>
    </p:spTree>
    <p:extLst>
      <p:ext uri="{BB962C8B-B14F-4D97-AF65-F5344CB8AC3E}">
        <p14:creationId xmlns:p14="http://schemas.microsoft.com/office/powerpoint/2010/main" val="4195590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5251" y="1512000"/>
            <a:ext cx="1908000" cy="3816000"/>
          </a:xfrm>
          <a:solidFill>
            <a:schemeClr val="accent1"/>
          </a:solidFill>
        </p:spPr>
        <p:txBody>
          <a:bodyPr lIns="108000" rIns="108000" anchor="ctr"/>
          <a:lstStyle>
            <a:lvl1pPr marL="93663" indent="0">
              <a:spcBef>
                <a:spcPts val="300"/>
              </a:spcBef>
              <a:spcAft>
                <a:spcPts val="600"/>
              </a:spcAft>
              <a:buFontTx/>
              <a:buNone/>
              <a:defRPr b="1">
                <a:solidFill>
                  <a:schemeClr val="bg1"/>
                </a:solidFill>
              </a:defRPr>
            </a:lvl1pPr>
            <a:lvl2pPr marL="87312" indent="0">
              <a:spcBef>
                <a:spcPts val="300"/>
              </a:spcBef>
              <a:spcAft>
                <a:spcPts val="600"/>
              </a:spcAft>
              <a:buFontTx/>
              <a:buNone/>
              <a:defRPr>
                <a:solidFill>
                  <a:schemeClr val="bg1"/>
                </a:solidFill>
              </a:defRPr>
            </a:lvl2pPr>
            <a:lvl3pPr marL="269875" indent="-182563">
              <a:spcBef>
                <a:spcPts val="100"/>
              </a:spcBef>
              <a:spcAft>
                <a:spcPts val="100"/>
              </a:spcAft>
              <a:defRPr>
                <a:solidFill>
                  <a:schemeClr val="bg1"/>
                </a:solidFill>
              </a:defRPr>
            </a:lvl3pPr>
            <a:lvl4pPr marL="446088" indent="-176213">
              <a:spcBef>
                <a:spcPts val="100"/>
              </a:spcBef>
              <a:spcAft>
                <a:spcPts val="100"/>
              </a:spcAft>
              <a:defRPr>
                <a:solidFill>
                  <a:schemeClr val="bg1"/>
                </a:solidFill>
              </a:defRPr>
            </a:lvl4pPr>
            <a:lvl5pPr marL="541338" indent="-182563">
              <a:spcBef>
                <a:spcPts val="100"/>
              </a:spcBef>
              <a:spcAft>
                <a:spcPts val="100"/>
              </a:spcAf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9" name="Text Placeholder 7"/>
          <p:cNvSpPr>
            <a:spLocks noGrp="1"/>
          </p:cNvSpPr>
          <p:nvPr>
            <p:ph type="body" sz="quarter" idx="10"/>
          </p:nvPr>
        </p:nvSpPr>
        <p:spPr>
          <a:xfrm>
            <a:off x="3852000" y="5364000"/>
            <a:ext cx="1800000" cy="324000"/>
          </a:xfrm>
        </p:spPr>
        <p:txBody>
          <a:bodyPr lIns="0" tIns="0" rIns="0" bIns="0" anchor="ctr">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863600" y="5364000"/>
            <a:ext cx="1800000" cy="324000"/>
          </a:xfrm>
        </p:spPr>
        <p:txBody>
          <a:bodyPr lIns="0" tIns="0" rIns="0" bIns="0" anchor="ctr">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3"/>
          </p:nvPr>
        </p:nvSpPr>
        <p:spPr>
          <a:xfrm>
            <a:off x="3852000" y="3240000"/>
            <a:ext cx="1800000" cy="324000"/>
          </a:xfrm>
        </p:spPr>
        <p:txBody>
          <a:bodyPr lIns="0" tIns="0" rIns="0" bIns="0" anchor="ctr">
            <a:noAutofit/>
          </a:bodyPr>
          <a:lstStyle>
            <a:lvl1pPr marL="0" indent="0">
              <a:buFontTx/>
              <a:buNone/>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4"/>
          </p:nvPr>
        </p:nvSpPr>
        <p:spPr>
          <a:xfrm>
            <a:off x="863600" y="1511999"/>
            <a:ext cx="2700000" cy="3816000"/>
          </a:xfrm>
          <a:solidFill>
            <a:schemeClr val="bg1">
              <a:lumMod val="95000"/>
            </a:schemeClr>
          </a:solidFill>
        </p:spPr>
        <p:txBody>
          <a:bodyPr/>
          <a:lstStyle/>
          <a:p>
            <a:r>
              <a:rPr lang="en-US" smtClean="0"/>
              <a:t>Click icon to add picture</a:t>
            </a:r>
            <a:endParaRPr lang="en-GB"/>
          </a:p>
        </p:txBody>
      </p:sp>
      <p:sp>
        <p:nvSpPr>
          <p:cNvPr id="7" name="Picture Placeholder 6"/>
          <p:cNvSpPr>
            <a:spLocks noGrp="1"/>
          </p:cNvSpPr>
          <p:nvPr>
            <p:ph type="pic" sz="quarter" idx="15"/>
          </p:nvPr>
        </p:nvSpPr>
        <p:spPr>
          <a:xfrm>
            <a:off x="3852000" y="1512000"/>
            <a:ext cx="2217600" cy="1692000"/>
          </a:xfrm>
          <a:solidFill>
            <a:schemeClr val="bg1">
              <a:lumMod val="95000"/>
            </a:schemeClr>
          </a:solidFill>
        </p:spPr>
        <p:txBody>
          <a:bodyPr/>
          <a:lstStyle/>
          <a:p>
            <a:r>
              <a:rPr lang="en-US" smtClean="0"/>
              <a:t>Click icon to add picture</a:t>
            </a:r>
            <a:endParaRPr lang="en-GB"/>
          </a:p>
        </p:txBody>
      </p:sp>
      <p:sp>
        <p:nvSpPr>
          <p:cNvPr id="12" name="Picture Placeholder 6"/>
          <p:cNvSpPr>
            <a:spLocks noGrp="1"/>
          </p:cNvSpPr>
          <p:nvPr>
            <p:ph type="pic" sz="quarter" idx="16"/>
          </p:nvPr>
        </p:nvSpPr>
        <p:spPr>
          <a:xfrm>
            <a:off x="3852000" y="3635999"/>
            <a:ext cx="2217600" cy="1692000"/>
          </a:xfrm>
          <a:solidFill>
            <a:schemeClr val="bg1">
              <a:lumMod val="95000"/>
            </a:schemeClr>
          </a:solidFill>
        </p:spPr>
        <p:txBody>
          <a:bodyPr/>
          <a:lstStyle/>
          <a:p>
            <a:r>
              <a:rPr lang="en-US" smtClean="0"/>
              <a:t>Click icon to add picture</a:t>
            </a:r>
            <a:endParaRPr lang="en-GB"/>
          </a:p>
        </p:txBody>
      </p:sp>
    </p:spTree>
    <p:extLst>
      <p:ext uri="{BB962C8B-B14F-4D97-AF65-F5344CB8AC3E}">
        <p14:creationId xmlns:p14="http://schemas.microsoft.com/office/powerpoint/2010/main" val="3491664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A56B4B-1AF9-439C-A72A-A6BD19B36FE3}" type="datetimeFigureOut">
              <a:rPr lang="en-GB" smtClean="0"/>
              <a:t>22/07/2013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C2ACF7-EDDF-49E7-9C0F-2CA839533258}" type="slidenum">
              <a:rPr lang="en-GB" smtClean="0"/>
              <a:t>‹#›</a:t>
            </a:fld>
            <a:endParaRPr lang="en-GB"/>
          </a:p>
        </p:txBody>
      </p:sp>
    </p:spTree>
    <p:extLst>
      <p:ext uri="{BB962C8B-B14F-4D97-AF65-F5344CB8AC3E}">
        <p14:creationId xmlns:p14="http://schemas.microsoft.com/office/powerpoint/2010/main" val="2829879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4001" y="810000"/>
            <a:ext cx="6120000" cy="580926"/>
          </a:xfrm>
          <a:prstGeom prst="rect">
            <a:avLst/>
          </a:prstGeom>
        </p:spPr>
        <p:txBody>
          <a:bodyPr vert="horz" lIns="0" tIns="0" rIns="0" bIns="0" rtlCol="0" anchor="ctr">
            <a:normAutofit/>
          </a:bodyPr>
          <a:lstStyle/>
          <a:p>
            <a:pPr lvl="0"/>
            <a:r>
              <a:rPr lang="en-US" smtClean="0"/>
              <a:t>Click to edit Master title style</a:t>
            </a:r>
            <a:endParaRPr lang="en-GB" dirty="0"/>
          </a:p>
        </p:txBody>
      </p:sp>
      <p:sp>
        <p:nvSpPr>
          <p:cNvPr id="3" name="Text Placeholder 2"/>
          <p:cNvSpPr>
            <a:spLocks noGrp="1"/>
          </p:cNvSpPr>
          <p:nvPr>
            <p:ph type="body" idx="1"/>
          </p:nvPr>
        </p:nvSpPr>
        <p:spPr>
          <a:xfrm>
            <a:off x="863600" y="1600200"/>
            <a:ext cx="7823199" cy="41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7442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txStyles>
    <p:titleStyle>
      <a:lvl1pPr algn="l" defTabSz="914400" rtl="0" eaLnBrk="1" latinLnBrk="0" hangingPunct="1">
        <a:spcBef>
          <a:spcPct val="0"/>
        </a:spcBef>
        <a:buNone/>
        <a:defRPr lang="en-GB" sz="2400" b="1" kern="1200" dirty="0" smtClean="0">
          <a:solidFill>
            <a:schemeClr val="accent1"/>
          </a:solidFill>
          <a:latin typeface="Arial" pitchFamily="34" charset="0"/>
          <a:ea typeface="+mj-ea"/>
          <a:cs typeface="Arial" pitchFamily="34" charset="0"/>
        </a:defRPr>
      </a:lvl1pPr>
    </p:titleStyle>
    <p:bodyStyle>
      <a:lvl1pPr marL="177800" indent="-177800" algn="l" defTabSz="914400" rtl="0" eaLnBrk="1" latinLnBrk="0" hangingPunct="1">
        <a:spcBef>
          <a:spcPct val="20000"/>
        </a:spcBef>
        <a:buFont typeface="Arial" pitchFamily="34" charset="0"/>
        <a:buChar char="•"/>
        <a:defRPr sz="1500" kern="1200">
          <a:solidFill>
            <a:schemeClr val="accent1"/>
          </a:solidFill>
          <a:latin typeface="Arial" pitchFamily="34" charset="0"/>
          <a:ea typeface="+mn-ea"/>
          <a:cs typeface="Arial" pitchFamily="34" charset="0"/>
        </a:defRPr>
      </a:lvl1pPr>
      <a:lvl2pPr marL="355600" indent="-177800" algn="l" defTabSz="914400" rtl="0" eaLnBrk="1" latinLnBrk="0" hangingPunct="1">
        <a:spcBef>
          <a:spcPct val="20000"/>
        </a:spcBef>
        <a:buFont typeface="Arial" pitchFamily="34" charset="0"/>
        <a:buChar char="–"/>
        <a:defRPr sz="1500" kern="1200">
          <a:solidFill>
            <a:schemeClr val="accent1"/>
          </a:solidFill>
          <a:latin typeface="Arial" pitchFamily="34" charset="0"/>
          <a:ea typeface="+mn-ea"/>
          <a:cs typeface="Arial" pitchFamily="34" charset="0"/>
        </a:defRPr>
      </a:lvl2pPr>
      <a:lvl3pPr marL="541338" indent="-185738" algn="l" defTabSz="914400" rtl="0" eaLnBrk="1" latinLnBrk="0" hangingPunct="1">
        <a:spcBef>
          <a:spcPct val="20000"/>
        </a:spcBef>
        <a:buFont typeface="Arial" pitchFamily="34" charset="0"/>
        <a:buChar char="•"/>
        <a:defRPr sz="1500" kern="1200">
          <a:solidFill>
            <a:schemeClr val="accent1"/>
          </a:solidFill>
          <a:latin typeface="Arial" pitchFamily="34" charset="0"/>
          <a:ea typeface="+mn-ea"/>
          <a:cs typeface="Arial" pitchFamily="34" charset="0"/>
        </a:defRPr>
      </a:lvl3pPr>
      <a:lvl4pPr marL="719138" indent="-177800" algn="l" defTabSz="914400" rtl="0" eaLnBrk="1" latinLnBrk="0" hangingPunct="1">
        <a:spcBef>
          <a:spcPct val="20000"/>
        </a:spcBef>
        <a:buFont typeface="Arial" pitchFamily="34" charset="0"/>
        <a:buChar char="–"/>
        <a:defRPr sz="1500" kern="1200">
          <a:solidFill>
            <a:schemeClr val="accent1"/>
          </a:solidFill>
          <a:latin typeface="Arial" pitchFamily="34" charset="0"/>
          <a:ea typeface="+mn-ea"/>
          <a:cs typeface="Arial" pitchFamily="34" charset="0"/>
        </a:defRPr>
      </a:lvl4pPr>
      <a:lvl5pPr marL="896938" indent="-177800" algn="l" defTabSz="914400" rtl="0" eaLnBrk="1" latinLnBrk="0" hangingPunct="1">
        <a:spcBef>
          <a:spcPct val="20000"/>
        </a:spcBef>
        <a:buFont typeface="Arial" pitchFamily="34" charset="0"/>
        <a:buChar char="»"/>
        <a:defRPr sz="15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3312" y="188640"/>
            <a:ext cx="2160240" cy="2016224"/>
          </a:xfrm>
          <a:prstGeom prst="rect">
            <a:avLst/>
          </a:prstGeom>
          <a:solidFill>
            <a:schemeClr val="accent4">
              <a:lumMod val="20000"/>
              <a:lumOff val="8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400" b="1" dirty="0" smtClean="0">
                <a:solidFill>
                  <a:schemeClr val="tx1"/>
                </a:solidFill>
              </a:rPr>
              <a:t>Notes for use:</a:t>
            </a:r>
          </a:p>
          <a:p>
            <a:pPr>
              <a:spcBef>
                <a:spcPts val="600"/>
              </a:spcBef>
              <a:spcAft>
                <a:spcPts val="600"/>
              </a:spcAft>
            </a:pPr>
            <a:r>
              <a:rPr lang="en-GB" sz="1400" dirty="0" smtClean="0">
                <a:solidFill>
                  <a:schemeClr val="tx1"/>
                </a:solidFill>
              </a:rPr>
              <a:t>When printing this presentation, first save as Adobe .</a:t>
            </a:r>
            <a:r>
              <a:rPr lang="en-GB" sz="1400" dirty="0" err="1" smtClean="0">
                <a:solidFill>
                  <a:schemeClr val="tx1"/>
                </a:solidFill>
              </a:rPr>
              <a:t>pdf</a:t>
            </a:r>
            <a:r>
              <a:rPr lang="en-GB" sz="1400" dirty="0" smtClean="0">
                <a:solidFill>
                  <a:schemeClr val="tx1"/>
                </a:solidFill>
              </a:rPr>
              <a:t>. Then print the </a:t>
            </a:r>
            <a:r>
              <a:rPr lang="en-GB" sz="1400" dirty="0" err="1" smtClean="0">
                <a:solidFill>
                  <a:schemeClr val="tx1"/>
                </a:solidFill>
              </a:rPr>
              <a:t>pdf</a:t>
            </a:r>
            <a:r>
              <a:rPr lang="en-GB" sz="1400" dirty="0" smtClean="0">
                <a:solidFill>
                  <a:schemeClr val="tx1"/>
                </a:solidFill>
              </a:rPr>
              <a:t>.</a:t>
            </a:r>
          </a:p>
          <a:p>
            <a:pPr>
              <a:spcBef>
                <a:spcPts val="600"/>
              </a:spcBef>
              <a:spcAft>
                <a:spcPts val="600"/>
              </a:spcAft>
            </a:pPr>
            <a:r>
              <a:rPr lang="en-GB" sz="1400" dirty="0" smtClean="0">
                <a:solidFill>
                  <a:schemeClr val="tx1"/>
                </a:solidFill>
              </a:rPr>
              <a:t>This will ensure the output page fits A4.</a:t>
            </a:r>
          </a:p>
          <a:p>
            <a:pPr>
              <a:spcBef>
                <a:spcPts val="600"/>
              </a:spcBef>
              <a:spcAft>
                <a:spcPts val="600"/>
              </a:spcAft>
            </a:pPr>
            <a:endParaRPr lang="en-GB" sz="1400" dirty="0">
              <a:solidFill>
                <a:schemeClr val="tx1"/>
              </a:solidFill>
            </a:endParaRPr>
          </a:p>
        </p:txBody>
      </p:sp>
      <p:sp>
        <p:nvSpPr>
          <p:cNvPr id="2" name="Title 1"/>
          <p:cNvSpPr>
            <a:spLocks noGrp="1"/>
          </p:cNvSpPr>
          <p:nvPr>
            <p:ph type="ctrTitle"/>
          </p:nvPr>
        </p:nvSpPr>
        <p:spPr/>
        <p:txBody>
          <a:bodyPr/>
          <a:lstStyle/>
          <a:p>
            <a:r>
              <a:rPr lang="en-GB" dirty="0" smtClean="0"/>
              <a:t>DNA Structure</a:t>
            </a:r>
            <a:endParaRPr lang="en-GB" dirty="0"/>
          </a:p>
        </p:txBody>
      </p:sp>
    </p:spTree>
    <p:extLst>
      <p:ext uri="{BB962C8B-B14F-4D97-AF65-F5344CB8AC3E}">
        <p14:creationId xmlns:p14="http://schemas.microsoft.com/office/powerpoint/2010/main" val="17119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en/thumb/b/b2/Photo_51_x-ray_diffraction_image.jpg/300px-Photo_51_x-ray_diffraction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67065"/>
            <a:ext cx="28575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astrochem.org/sci_img/d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628800"/>
            <a:ext cx="2867025"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788" y="616784"/>
            <a:ext cx="6426460" cy="523220"/>
          </a:xfrm>
          <a:prstGeom prst="rect">
            <a:avLst/>
          </a:prstGeom>
          <a:noFill/>
        </p:spPr>
        <p:txBody>
          <a:bodyPr wrap="square" rtlCol="0">
            <a:spAutoFit/>
          </a:bodyPr>
          <a:lstStyle/>
          <a:p>
            <a:pPr algn="ctr"/>
            <a:r>
              <a:rPr lang="en-GB" sz="2800" b="1" dirty="0" smtClean="0">
                <a:solidFill>
                  <a:schemeClr val="accent1"/>
                </a:solidFill>
              </a:rPr>
              <a:t>So how did we go from this…</a:t>
            </a:r>
            <a:endParaRPr lang="en-GB" sz="2800" b="1" dirty="0">
              <a:solidFill>
                <a:schemeClr val="accent1"/>
              </a:solidFill>
            </a:endParaRPr>
          </a:p>
        </p:txBody>
      </p:sp>
      <p:sp>
        <p:nvSpPr>
          <p:cNvPr id="6" name="TextBox 5"/>
          <p:cNvSpPr txBox="1"/>
          <p:nvPr/>
        </p:nvSpPr>
        <p:spPr>
          <a:xfrm>
            <a:off x="360040" y="5661248"/>
            <a:ext cx="8388424" cy="523220"/>
          </a:xfrm>
          <a:prstGeom prst="rect">
            <a:avLst/>
          </a:prstGeom>
          <a:noFill/>
        </p:spPr>
        <p:txBody>
          <a:bodyPr wrap="square" rtlCol="0">
            <a:spAutoFit/>
          </a:bodyPr>
          <a:lstStyle/>
          <a:p>
            <a:pPr algn="ctr"/>
            <a:r>
              <a:rPr lang="en-GB" sz="2800" b="1" dirty="0" smtClean="0"/>
              <a:t>To this?</a:t>
            </a:r>
            <a:endParaRPr lang="en-GB" sz="2800" b="1" dirty="0"/>
          </a:p>
        </p:txBody>
      </p:sp>
      <p:sp>
        <p:nvSpPr>
          <p:cNvPr id="4" name="Right Arrow 3"/>
          <p:cNvSpPr/>
          <p:nvPr/>
        </p:nvSpPr>
        <p:spPr>
          <a:xfrm>
            <a:off x="3779912" y="2780928"/>
            <a:ext cx="158417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33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99142">
            <a:off x="3717740" y="2286707"/>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8560" y="2348880"/>
            <a:ext cx="4824536" cy="19442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268760"/>
            <a:ext cx="432048" cy="41044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rapezoid 4"/>
          <p:cNvSpPr/>
          <p:nvPr/>
        </p:nvSpPr>
        <p:spPr>
          <a:xfrm rot="16200000">
            <a:off x="4894294" y="1954578"/>
            <a:ext cx="3528392" cy="2732819"/>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3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34" y="1119852"/>
            <a:ext cx="4268090" cy="4613404"/>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546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59632" y="1035893"/>
            <a:ext cx="6624736" cy="1384995"/>
          </a:xfrm>
          <a:prstGeom prst="rect">
            <a:avLst/>
          </a:prstGeom>
        </p:spPr>
        <p:txBody>
          <a:bodyPr wrap="square">
            <a:spAutoFit/>
          </a:bodyPr>
          <a:lstStyle/>
          <a:p>
            <a:pPr algn="ctr"/>
            <a:r>
              <a:rPr lang="en-GB" sz="2800" b="1" dirty="0" smtClean="0">
                <a:solidFill>
                  <a:schemeClr val="accent1"/>
                </a:solidFill>
              </a:rPr>
              <a:t>Of course the size of the ‘gaps in DNA are so small, we use X-rays instead of visible light</a:t>
            </a:r>
          </a:p>
        </p:txBody>
      </p:sp>
      <p:sp>
        <p:nvSpPr>
          <p:cNvPr id="5" name="TextBox 4"/>
          <p:cNvSpPr txBox="1"/>
          <p:nvPr/>
        </p:nvSpPr>
        <p:spPr>
          <a:xfrm>
            <a:off x="3812187" y="5735115"/>
            <a:ext cx="2934971" cy="369332"/>
          </a:xfrm>
          <a:prstGeom prst="rect">
            <a:avLst/>
          </a:prstGeom>
          <a:noFill/>
        </p:spPr>
        <p:txBody>
          <a:bodyPr wrap="none" rtlCol="0">
            <a:spAutoFit/>
          </a:bodyPr>
          <a:lstStyle/>
          <a:p>
            <a:r>
              <a:rPr lang="en-GB" dirty="0" smtClean="0"/>
              <a:t>STFC’s Diamond Light Source </a:t>
            </a:r>
            <a:endParaRPr lang="en-GB" dirty="0"/>
          </a:p>
        </p:txBody>
      </p:sp>
      <p:pic>
        <p:nvPicPr>
          <p:cNvPr id="1026" name="Picture 2" descr="http://www.stfc.ac.uk/images/web/157_web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636912"/>
            <a:ext cx="3462294" cy="2828860"/>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8" name="Picture 4" descr="http://www.diamond.ac.uk/dms/Images/about/3D_model_of_the_mach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2110" y="2636912"/>
            <a:ext cx="3776314" cy="2835880"/>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40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936" y="618257"/>
            <a:ext cx="6120000" cy="580926"/>
          </a:xfrm>
        </p:spPr>
        <p:txBody>
          <a:bodyPr>
            <a:normAutofit fontScale="90000"/>
          </a:bodyPr>
          <a:lstStyle/>
          <a:p>
            <a:r>
              <a:rPr lang="en-GB" dirty="0" smtClean="0"/>
              <a:t>How did we work out the structure of DNA?</a:t>
            </a:r>
            <a:endParaRPr lang="en-GB" dirty="0"/>
          </a:p>
        </p:txBody>
      </p:sp>
      <p:sp>
        <p:nvSpPr>
          <p:cNvPr id="7" name="Rectangle 6"/>
          <p:cNvSpPr/>
          <p:nvPr/>
        </p:nvSpPr>
        <p:spPr>
          <a:xfrm>
            <a:off x="7308304" y="908720"/>
            <a:ext cx="10081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Users\Andy\Desktop\dn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1035" y="1856769"/>
            <a:ext cx="4559829" cy="3419872"/>
          </a:xfrm>
          <a:prstGeom prst="rect">
            <a:avLst/>
          </a:prstGeom>
          <a:noFill/>
          <a:ln w="2540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14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en/thumb/b/b2/Photo_51_x-ray_diffraction_image.jpg/300px-Photo_51_x-ray_diffraction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540099"/>
            <a:ext cx="2857500" cy="2905125"/>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5124" name="Picture 4" descr="http://upload.wikimedia.org/wikipedia/en/thumb/9/97/Rosalind_Franklin.jpg/160px-Rosalind_Frankl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492896"/>
            <a:ext cx="2304256" cy="2952328"/>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864001" y="810000"/>
            <a:ext cx="6120000" cy="580926"/>
          </a:xfrm>
          <a:prstGeom prst="rect">
            <a:avLst/>
          </a:prstGeom>
        </p:spPr>
        <p:txBody>
          <a:bodyPr vert="horz" lIns="0" tIns="0" rIns="0" bIns="0" rtlCol="0" anchor="ctr">
            <a:noAutofit/>
          </a:bodyPr>
          <a:lstStyle>
            <a:lvl1pPr algn="l" defTabSz="914400" rtl="0" eaLnBrk="1" latinLnBrk="0" hangingPunct="1">
              <a:spcBef>
                <a:spcPct val="0"/>
              </a:spcBef>
              <a:buNone/>
              <a:defRPr lang="en-GB" sz="2400" b="1" kern="1200" dirty="0" smtClean="0">
                <a:solidFill>
                  <a:schemeClr val="accent1"/>
                </a:solidFill>
                <a:latin typeface="Arial" pitchFamily="34" charset="0"/>
                <a:ea typeface="+mj-ea"/>
                <a:cs typeface="Arial" pitchFamily="34" charset="0"/>
              </a:defRPr>
            </a:lvl1pPr>
          </a:lstStyle>
          <a:p>
            <a:pPr algn="ctr"/>
            <a:r>
              <a:rPr lang="en-GB" dirty="0"/>
              <a:t>It is not just crystals that we can investigate with diffraction…</a:t>
            </a:r>
          </a:p>
        </p:txBody>
      </p:sp>
    </p:spTree>
    <p:extLst>
      <p:ext uri="{BB962C8B-B14F-4D97-AF65-F5344CB8AC3E}">
        <p14:creationId xmlns:p14="http://schemas.microsoft.com/office/powerpoint/2010/main" val="11313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S5Z4lnEif6voea0XvcVu7q4nr75bKuiTgo5xr-O43Eivrn4u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72816"/>
            <a:ext cx="4933950" cy="3705225"/>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611560" y="606376"/>
            <a:ext cx="6120000" cy="580926"/>
          </a:xfrm>
          <a:prstGeom prst="rect">
            <a:avLst/>
          </a:prstGeom>
        </p:spPr>
        <p:txBody>
          <a:bodyPr vert="horz" lIns="0" tIns="0" rIns="0" bIns="0" rtlCol="0" anchor="ctr">
            <a:noAutofit/>
          </a:bodyPr>
          <a:lstStyle>
            <a:lvl1pPr algn="l" defTabSz="914400" rtl="0" eaLnBrk="1" latinLnBrk="0" hangingPunct="1">
              <a:spcBef>
                <a:spcPct val="0"/>
              </a:spcBef>
              <a:buNone/>
              <a:defRPr lang="en-GB" sz="2400" b="1" kern="1200" dirty="0" smtClean="0">
                <a:solidFill>
                  <a:schemeClr val="accent1"/>
                </a:solidFill>
                <a:latin typeface="Arial" pitchFamily="34" charset="0"/>
                <a:ea typeface="+mj-ea"/>
                <a:cs typeface="Arial" pitchFamily="34" charset="0"/>
              </a:defRPr>
            </a:lvl1pPr>
          </a:lstStyle>
          <a:p>
            <a:r>
              <a:rPr lang="en-GB" dirty="0" smtClean="0"/>
              <a:t>Diffraction Gratings</a:t>
            </a:r>
            <a:endParaRPr lang="en-GB" dirty="0"/>
          </a:p>
        </p:txBody>
      </p:sp>
    </p:spTree>
    <p:extLst>
      <p:ext uri="{BB962C8B-B14F-4D97-AF65-F5344CB8AC3E}">
        <p14:creationId xmlns:p14="http://schemas.microsoft.com/office/powerpoint/2010/main" val="240613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1683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03648" y="299695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03648" y="407707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84368" y="1144583"/>
            <a:ext cx="216024" cy="480469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484784" y="2725479"/>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4784" y="299695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4784" y="335699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4784" y="3789040"/>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4784" y="407707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48072" y="528166"/>
            <a:ext cx="4572000" cy="523220"/>
          </a:xfrm>
          <a:prstGeom prst="rect">
            <a:avLst/>
          </a:prstGeom>
        </p:spPr>
        <p:txBody>
          <a:bodyPr>
            <a:spAutoFit/>
          </a:bodyPr>
          <a:lstStyle/>
          <a:p>
            <a:r>
              <a:rPr lang="en-GB" sz="2800" b="1" dirty="0" smtClean="0">
                <a:solidFill>
                  <a:schemeClr val="accent1"/>
                </a:solidFill>
              </a:rPr>
              <a:t>Light travels as waves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1386"/>
            <a:ext cx="5727216" cy="5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125272" y="5301208"/>
            <a:ext cx="4572000" cy="954107"/>
          </a:xfrm>
          <a:prstGeom prst="rect">
            <a:avLst/>
          </a:prstGeom>
        </p:spPr>
        <p:txBody>
          <a:bodyPr>
            <a:spAutoFit/>
          </a:bodyPr>
          <a:lstStyle/>
          <a:p>
            <a:pPr algn="ctr"/>
            <a:r>
              <a:rPr lang="en-GB" sz="2800" b="1" dirty="0" smtClean="0"/>
              <a:t>But for now we’ll draw it as a straight line</a:t>
            </a:r>
          </a:p>
        </p:txBody>
      </p:sp>
      <p:sp>
        <p:nvSpPr>
          <p:cNvPr id="27" name="Rectangle 26"/>
          <p:cNvSpPr/>
          <p:nvPr/>
        </p:nvSpPr>
        <p:spPr>
          <a:xfrm rot="16200000">
            <a:off x="6076002" y="3168973"/>
            <a:ext cx="4572000" cy="523220"/>
          </a:xfrm>
          <a:prstGeom prst="rect">
            <a:avLst/>
          </a:prstGeom>
        </p:spPr>
        <p:txBody>
          <a:bodyPr>
            <a:spAutoFit/>
          </a:bodyPr>
          <a:lstStyle/>
          <a:p>
            <a:pPr algn="ctr"/>
            <a:r>
              <a:rPr lang="en-GB" sz="2800" b="1" dirty="0" smtClean="0"/>
              <a:t>Screen</a:t>
            </a:r>
          </a:p>
        </p:txBody>
      </p:sp>
    </p:spTree>
    <p:extLst>
      <p:ext uri="{BB962C8B-B14F-4D97-AF65-F5344CB8AC3E}">
        <p14:creationId xmlns:p14="http://schemas.microsoft.com/office/powerpoint/2010/main" val="16464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1683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03648" y="299695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03648" y="407707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84368" y="1124743"/>
            <a:ext cx="216024" cy="482453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484784" y="2725479"/>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4784" y="299695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4784" y="335699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4784" y="3789040"/>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4784" y="407707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2708920"/>
            <a:ext cx="6336704" cy="64807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655676" y="3392996"/>
            <a:ext cx="6210690" cy="684077"/>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1560" y="531837"/>
            <a:ext cx="6192688" cy="954107"/>
          </a:xfrm>
          <a:prstGeom prst="rect">
            <a:avLst/>
          </a:prstGeom>
        </p:spPr>
        <p:txBody>
          <a:bodyPr wrap="square">
            <a:spAutoFit/>
          </a:bodyPr>
          <a:lstStyle/>
          <a:p>
            <a:r>
              <a:rPr lang="en-GB" sz="2800" b="1" dirty="0" smtClean="0">
                <a:solidFill>
                  <a:schemeClr val="accent1"/>
                </a:solidFill>
              </a:rPr>
              <a:t>As the waves pass through the gaps they are diffracted (bent/change direction)</a:t>
            </a:r>
          </a:p>
        </p:txBody>
      </p:sp>
      <p:cxnSp>
        <p:nvCxnSpPr>
          <p:cNvPr id="20" name="Straight Connector 19"/>
          <p:cNvCxnSpPr/>
          <p:nvPr/>
        </p:nvCxnSpPr>
        <p:spPr>
          <a:xfrm>
            <a:off x="1655676" y="4089416"/>
            <a:ext cx="6210690" cy="1355808"/>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73678" y="2996952"/>
            <a:ext cx="6210690" cy="244827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00064" y="1628800"/>
            <a:ext cx="6166302" cy="109667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55676" y="1628800"/>
            <a:ext cx="6210690" cy="215532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07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1683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03648" y="299695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03648" y="407707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84368" y="1096581"/>
            <a:ext cx="216024" cy="485269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484784" y="2725479"/>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4784" y="299695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4784" y="335699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4784" y="3789040"/>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4784" y="407707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2708920"/>
            <a:ext cx="6336704" cy="64807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9" idx="1"/>
          </p:cNvCxnSpPr>
          <p:nvPr/>
        </p:nvCxnSpPr>
        <p:spPr>
          <a:xfrm flipV="1">
            <a:off x="1655676" y="3392996"/>
            <a:ext cx="6210690" cy="684078"/>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866366" y="3284984"/>
            <a:ext cx="234026"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1655676" y="4089416"/>
            <a:ext cx="6210690" cy="1355808"/>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73678" y="2996952"/>
            <a:ext cx="6210690" cy="244827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865989" y="5337212"/>
            <a:ext cx="234026"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1700064" y="1628800"/>
            <a:ext cx="6166302" cy="109667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55676" y="1628800"/>
            <a:ext cx="6210690" cy="215532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875367" y="1520788"/>
            <a:ext cx="234026"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39552" y="531837"/>
            <a:ext cx="6336704" cy="1384995"/>
          </a:xfrm>
          <a:prstGeom prst="rect">
            <a:avLst/>
          </a:prstGeom>
        </p:spPr>
        <p:txBody>
          <a:bodyPr wrap="square">
            <a:spAutoFit/>
          </a:bodyPr>
          <a:lstStyle/>
          <a:p>
            <a:r>
              <a:rPr lang="en-GB" sz="2800" b="1" dirty="0" smtClean="0">
                <a:solidFill>
                  <a:schemeClr val="accent1"/>
                </a:solidFill>
              </a:rPr>
              <a:t>Some waves will add up (constructive interference) with others to create a ‘bright spot’</a:t>
            </a:r>
          </a:p>
        </p:txBody>
      </p:sp>
      <p:sp>
        <p:nvSpPr>
          <p:cNvPr id="23" name="Rounded Rectangle 22"/>
          <p:cNvSpPr/>
          <p:nvPr/>
        </p:nvSpPr>
        <p:spPr>
          <a:xfrm>
            <a:off x="1259632" y="5157191"/>
            <a:ext cx="3816424" cy="792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Constructive interference = bright spots</a:t>
            </a:r>
            <a:endParaRPr lang="en-GB" sz="2400" b="1" dirty="0"/>
          </a:p>
        </p:txBody>
      </p:sp>
      <p:pic>
        <p:nvPicPr>
          <p:cNvPr id="25" name="Picture 1" descr="C:\Users\Andy\AppData\Local\Microsoft\Windows\Temporary Internet Files\Content.IE5\Y5EML98M\MC90044132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5129087"/>
            <a:ext cx="1007233" cy="100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1683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03648" y="299695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03648" y="4077072"/>
            <a:ext cx="288032" cy="7920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84368" y="1152325"/>
            <a:ext cx="216024" cy="490496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484784" y="2725479"/>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4784" y="299695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4784" y="335699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4784" y="3789040"/>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4784" y="4077072"/>
            <a:ext cx="403244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2708920"/>
            <a:ext cx="6336704" cy="648072"/>
          </a:xfrm>
          <a:prstGeom prst="line">
            <a:avLst/>
          </a:prstGeom>
          <a:ln w="44450">
            <a:solidFill>
              <a:srgbClr val="00B050">
                <a:alpha val="3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655676" y="3392996"/>
            <a:ext cx="6201500" cy="684078"/>
          </a:xfrm>
          <a:prstGeom prst="line">
            <a:avLst/>
          </a:prstGeom>
          <a:ln w="44450">
            <a:solidFill>
              <a:srgbClr val="00B050">
                <a:alpha val="35000"/>
              </a:srgb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866366" y="3284984"/>
            <a:ext cx="234026"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1655676" y="4089416"/>
            <a:ext cx="6210690" cy="1355808"/>
          </a:xfrm>
          <a:prstGeom prst="line">
            <a:avLst/>
          </a:prstGeom>
          <a:ln w="44450">
            <a:solidFill>
              <a:srgbClr val="00B050">
                <a:alpha val="35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73678" y="2996952"/>
            <a:ext cx="6210690" cy="2448272"/>
          </a:xfrm>
          <a:prstGeom prst="line">
            <a:avLst/>
          </a:prstGeom>
          <a:ln w="44450">
            <a:solidFill>
              <a:srgbClr val="00B050">
                <a:alpha val="35000"/>
              </a:srgb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865989" y="5337212"/>
            <a:ext cx="234026"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1700064" y="1628800"/>
            <a:ext cx="6166302" cy="1096679"/>
          </a:xfrm>
          <a:prstGeom prst="line">
            <a:avLst/>
          </a:prstGeom>
          <a:ln w="44450">
            <a:solidFill>
              <a:srgbClr val="00B050">
                <a:alpha val="35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55676" y="1628800"/>
            <a:ext cx="6210690" cy="2155321"/>
          </a:xfrm>
          <a:prstGeom prst="line">
            <a:avLst/>
          </a:prstGeom>
          <a:ln w="44450">
            <a:solidFill>
              <a:srgbClr val="00B050">
                <a:alpha val="35000"/>
              </a:srgb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875367" y="1520788"/>
            <a:ext cx="234026"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552" y="459829"/>
            <a:ext cx="6264696" cy="1384995"/>
          </a:xfrm>
          <a:prstGeom prst="rect">
            <a:avLst/>
          </a:prstGeom>
        </p:spPr>
        <p:txBody>
          <a:bodyPr wrap="square">
            <a:spAutoFit/>
          </a:bodyPr>
          <a:lstStyle/>
          <a:p>
            <a:r>
              <a:rPr lang="en-GB" sz="2800" b="1" dirty="0">
                <a:solidFill>
                  <a:schemeClr val="accent1"/>
                </a:solidFill>
              </a:rPr>
              <a:t>S</a:t>
            </a:r>
            <a:r>
              <a:rPr lang="en-GB" sz="2800" b="1" dirty="0" smtClean="0">
                <a:solidFill>
                  <a:schemeClr val="accent1"/>
                </a:solidFill>
              </a:rPr>
              <a:t>ome light interferes with sources from other gaps and cancels it out leaving a ‘black spot’.</a:t>
            </a:r>
          </a:p>
        </p:txBody>
      </p:sp>
      <p:cxnSp>
        <p:nvCxnSpPr>
          <p:cNvPr id="23" name="Straight Connector 22"/>
          <p:cNvCxnSpPr/>
          <p:nvPr/>
        </p:nvCxnSpPr>
        <p:spPr>
          <a:xfrm flipV="1">
            <a:off x="1655676" y="2444487"/>
            <a:ext cx="6210690" cy="54834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91680" y="2444487"/>
            <a:ext cx="6174686" cy="133037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886634" y="2312876"/>
            <a:ext cx="234026"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a:off x="1691680" y="3753542"/>
            <a:ext cx="6174309" cy="61156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82867" y="3015873"/>
            <a:ext cx="6174309" cy="134923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884368" y="4221088"/>
            <a:ext cx="234026"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1403648" y="4941168"/>
            <a:ext cx="40324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Destructive interference = dark spots</a:t>
            </a:r>
            <a:endParaRPr lang="en-GB" sz="2400" b="1" dirty="0"/>
          </a:p>
        </p:txBody>
      </p:sp>
      <p:pic>
        <p:nvPicPr>
          <p:cNvPr id="34" name="Picture 1" descr="C:\Users\Andy\AppData\Local\Microsoft\Windows\Temporary Internet Files\Content.IE5\Y5EML98M\MC90044132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600339" y="5157192"/>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3568" y="620688"/>
            <a:ext cx="6624736" cy="1384995"/>
          </a:xfrm>
          <a:prstGeom prst="rect">
            <a:avLst/>
          </a:prstGeom>
        </p:spPr>
        <p:txBody>
          <a:bodyPr wrap="square">
            <a:spAutoFit/>
          </a:bodyPr>
          <a:lstStyle/>
          <a:p>
            <a:r>
              <a:rPr lang="en-GB" sz="2800" b="1" dirty="0" smtClean="0">
                <a:solidFill>
                  <a:schemeClr val="accent1"/>
                </a:solidFill>
              </a:rPr>
              <a:t>And if we know the distance to the screen and the distance between fringes we can work out the size of the gaps!</a:t>
            </a:r>
          </a:p>
        </p:txBody>
      </p:sp>
      <p:pic>
        <p:nvPicPr>
          <p:cNvPr id="11266" name="Picture 2" descr="C:\Users\Andy\AppData\Local\Microsoft\Windows\Temporary Internet Files\Content.IE5\1H3N7PM2\MC9000596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813" y="2276872"/>
            <a:ext cx="3256374" cy="365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6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lore Universe - honing your communication skills">
  <a:themeElements>
    <a:clrScheme name="Explore Your Universe">
      <a:dk1>
        <a:sysClr val="windowText" lastClr="000000"/>
      </a:dk1>
      <a:lt1>
        <a:sysClr val="window" lastClr="FFFFFF"/>
      </a:lt1>
      <a:dk2>
        <a:srgbClr val="1F497D"/>
      </a:dk2>
      <a:lt2>
        <a:srgbClr val="EEECE1"/>
      </a:lt2>
      <a:accent1>
        <a:srgbClr val="1476B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Explore Universe - honing your communication skills</Template>
  <TotalTime>182</TotalTime>
  <Words>708</Words>
  <Application>Microsoft Office PowerPoint</Application>
  <PresentationFormat>On-screen Show (4:3)</PresentationFormat>
  <Paragraphs>42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Explore Universe - honing your communication skills</vt:lpstr>
      <vt:lpstr>DNA Structure</vt:lpstr>
      <vt:lpstr>How did we work out the structure of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Honing your communication skills</dc:title>
  <dc:creator>ASDC</dc:creator>
  <cp:lastModifiedBy>Andy</cp:lastModifiedBy>
  <cp:revision>12</cp:revision>
  <cp:lastPrinted>2012-09-21T06:55:49Z</cp:lastPrinted>
  <dcterms:created xsi:type="dcterms:W3CDTF">2013-02-14T12:53:17Z</dcterms:created>
  <dcterms:modified xsi:type="dcterms:W3CDTF">2013-07-22T14:09:13Z</dcterms:modified>
</cp:coreProperties>
</file>